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9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ED5561-08F4-4593-B6D2-232AF0E9729E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1F7D38-69B0-4769-B34C-0561E0352C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70478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0E3477-F8D3-42E1-9D0E-9FA3A9E39F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BF7AE9A-325C-4395-AF53-0E2D6CAAF5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1C839F4-78BB-4441-8086-A4A4AEF88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B935F-15D4-4A74-A2BC-35F583A02A1E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40C63E8-B11C-4E70-B838-7A1C528F2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8F45510-4A21-4140-B197-3BA4C93B3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3B2B-7493-4FFC-A620-60C6CD0C93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7519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32A5E3-67BC-4FC8-869A-1A12FF09B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AA8E55C-0F44-444D-83AC-8B6A4760D1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754828C-ADBC-4F65-B7E2-B02E12F5A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B935F-15D4-4A74-A2BC-35F583A02A1E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A7F5A9A-0EB8-498D-AB77-EE27D9E4B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B053E4-78C5-417E-82AA-B572521A4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3B2B-7493-4FFC-A620-60C6CD0C93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7112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3A9BE62-FE47-47B8-B13A-1F2E738497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B02CEB9-E2F3-4992-B94E-F73714CD1E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4EC191-B87B-4773-B16E-318F7AC69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B935F-15D4-4A74-A2BC-35F583A02A1E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D07BA91-FB17-4CF3-9A45-13C84ABFC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077C1D-C788-4870-9213-4244479EF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3B2B-7493-4FFC-A620-60C6CD0C93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377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1AC9F9-5F69-4CF5-9997-0A069FC2B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2A0D870-723F-447E-844A-9730C0D5B4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0BE3B44-44D6-47DD-B7D3-EC782D8B4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B935F-15D4-4A74-A2BC-35F583A02A1E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7F3D8FD-2454-4B95-A38F-AD8C1E676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DA330A-22AE-40F1-8103-DCE10139C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3B2B-7493-4FFC-A620-60C6CD0C93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3786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EDC606-F85B-45A2-944D-645C019E0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EF63C2E-7256-48D7-A8EC-625854AEF9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15EEFD-1CE5-42D4-90DE-71FB7C3CC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B935F-15D4-4A74-A2BC-35F583A02A1E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1DA516-1BEF-4C97-9A91-6320AF921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A832400-511E-408F-9D8C-3D3791795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3B2B-7493-4FFC-A620-60C6CD0C93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87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D70B5C-05A4-49A9-A9C0-9BDFBD2CE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FABD8E6-FE31-432C-806B-8BC3AC799F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0CB7FB0-4165-4B35-A6B4-CF402D43D1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0758695-ED60-428D-93F3-446318EBB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B935F-15D4-4A74-A2BC-35F583A02A1E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2CE6E70-4721-4BD3-8B78-F0E5F7C8B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5FA9947-DD91-4DB9-8736-2ACBBCF9B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3B2B-7493-4FFC-A620-60C6CD0C93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1321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516C29-9A15-435E-A047-8C51A5B10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3DCDD86-2033-4774-AF27-38EA7466F8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6E47283-2DFD-40E8-80CC-2F645DF05E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27A9A2A-01AC-41FF-87B2-06318321BE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8E19C47-1B2B-4883-A06A-D3D41FF2E6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FC96419-8181-431D-9732-1F08491C4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B935F-15D4-4A74-A2BC-35F583A02A1E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DCF6E90-4C3C-4311-91ED-7844AD3E2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68B4369-5CD7-4D8E-82BC-EBC0784E4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3B2B-7493-4FFC-A620-60C6CD0C93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0636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382A0B-0ECF-41BF-8570-B651B352D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6D4D760-A058-4FA4-867C-FAF485E61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B935F-15D4-4A74-A2BC-35F583A02A1E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D03671B-9D54-40B0-9C55-C10366CBB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5F85E31-A605-4758-B802-DA6B626B0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3B2B-7493-4FFC-A620-60C6CD0C93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6703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E06A05E-9694-47D0-8A44-389AC7938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B935F-15D4-4A74-A2BC-35F583A02A1E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175DA4E-7E34-4350-BC68-47C10E86F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3A30182-3474-456B-8B5C-554748E94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3B2B-7493-4FFC-A620-60C6CD0C93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2313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8A6BA4-5265-465F-B514-25E0A88FD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305DCD0-8E84-4C28-A8B9-A7B8613804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FFEE110-CA0C-47E7-B8C6-7740D46422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23EFB59-6177-4FE3-8B6E-0A32536EC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B935F-15D4-4A74-A2BC-35F583A02A1E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C369BCB-4E5B-4731-8C99-AB7BCA840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BB92ECA-D946-461F-8CE9-92D901FF7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3B2B-7493-4FFC-A620-60C6CD0C93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6341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B059E1-4D13-4371-80D4-27C0F0D20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E75D1E4-64A1-4B37-B223-5A717A6B89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EBB2DE0-E5D5-419B-A064-0E2BF07EC8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BE5581-B7F0-41A7-ADB6-15EC30B2D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B935F-15D4-4A74-A2BC-35F583A02A1E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05A3E7B-162B-432B-8F51-5FD99F84D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64A0711-81C1-4C51-B1FE-3214AAB2B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3B2B-7493-4FFC-A620-60C6CD0C93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8253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0A0342-5ADB-458A-B9EF-2AD8BC056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5762D3F-FE56-447B-A365-3671DDD7C8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51E4677-65AC-44FD-B400-01956483BB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7B935F-15D4-4A74-A2BC-35F583A02A1E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07B8C5-9FBC-4BDB-A49A-404F4DD19C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25F953-07A8-46C8-B941-26B2E692BB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E3B2B-7493-4FFC-A620-60C6CD0C93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4438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4.jpeg"/><Relationship Id="rId10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2AD2C9-7BFB-4F66-9194-F6001AF9A95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9ABA94C-32C0-4EDF-9F23-76E7ECDDA9B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4" name="Group 1">
            <a:extLst>
              <a:ext uri="{FF2B5EF4-FFF2-40B4-BE49-F238E27FC236}">
                <a16:creationId xmlns:a16="http://schemas.microsoft.com/office/drawing/2014/main" id="{EEA0C67F-2660-4E79-B7D0-6078B1D76916}"/>
              </a:ext>
            </a:extLst>
          </p:cNvPr>
          <p:cNvGrpSpPr>
            <a:grpSpLocks/>
          </p:cNvGrpSpPr>
          <p:nvPr/>
        </p:nvGrpSpPr>
        <p:grpSpPr>
          <a:xfrm>
            <a:off x="317" y="-4340"/>
            <a:ext cx="12191365" cy="6964433"/>
            <a:chOff x="0" y="0"/>
            <a:chExt cx="12096465" cy="6818387"/>
          </a:xfrm>
        </p:grpSpPr>
        <p:pic>
          <p:nvPicPr>
            <p:cNvPr id="5" name="Image 2">
              <a:extLst>
                <a:ext uri="{FF2B5EF4-FFF2-40B4-BE49-F238E27FC236}">
                  <a16:creationId xmlns:a16="http://schemas.microsoft.com/office/drawing/2014/main" id="{0E9719A7-6FAA-47F7-B734-09D267D32DC7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096465" cy="6818387"/>
            </a:xfrm>
            <a:prstGeom prst="rect">
              <a:avLst/>
            </a:prstGeom>
          </p:spPr>
        </p:pic>
        <p:pic>
          <p:nvPicPr>
            <p:cNvPr id="6" name="Image 3">
              <a:extLst>
                <a:ext uri="{FF2B5EF4-FFF2-40B4-BE49-F238E27FC236}">
                  <a16:creationId xmlns:a16="http://schemas.microsoft.com/office/drawing/2014/main" id="{EEE5642A-16DF-4EEF-982D-F41A3E42B7AF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97131" y="561730"/>
              <a:ext cx="779926" cy="658687"/>
            </a:xfrm>
            <a:prstGeom prst="rect">
              <a:avLst/>
            </a:prstGeom>
          </p:spPr>
        </p:pic>
        <p:pic>
          <p:nvPicPr>
            <p:cNvPr id="7" name="Image 4">
              <a:extLst>
                <a:ext uri="{FF2B5EF4-FFF2-40B4-BE49-F238E27FC236}">
                  <a16:creationId xmlns:a16="http://schemas.microsoft.com/office/drawing/2014/main" id="{D6BCC179-AF8A-4E9F-8376-F36D2F5F8760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64051" y="756091"/>
              <a:ext cx="2281479" cy="269336"/>
            </a:xfrm>
            <a:prstGeom prst="rect">
              <a:avLst/>
            </a:prstGeom>
          </p:spPr>
        </p:pic>
        <p:pic>
          <p:nvPicPr>
            <p:cNvPr id="8" name="Image 5">
              <a:extLst>
                <a:ext uri="{FF2B5EF4-FFF2-40B4-BE49-F238E27FC236}">
                  <a16:creationId xmlns:a16="http://schemas.microsoft.com/office/drawing/2014/main" id="{ACE58225-9D5C-45F1-9A96-82D4074C812A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743565" y="328917"/>
              <a:ext cx="891552" cy="891552"/>
            </a:xfrm>
            <a:prstGeom prst="rect">
              <a:avLst/>
            </a:prstGeom>
          </p:spPr>
        </p:pic>
      </p:grp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4738FEC-939E-4549-9AF7-3D2D600C81A4}"/>
              </a:ext>
            </a:extLst>
          </p:cNvPr>
          <p:cNvSpPr/>
          <p:nvPr/>
        </p:nvSpPr>
        <p:spPr>
          <a:xfrm>
            <a:off x="-150921" y="2142300"/>
            <a:ext cx="8057037" cy="36478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860" marR="1854835" algn="ctr">
              <a:lnSpc>
                <a:spcPct val="103000"/>
              </a:lnSpc>
              <a:spcAft>
                <a:spcPts val="0"/>
              </a:spcAft>
            </a:pPr>
            <a:r>
              <a:rPr lang="ru-RU" sz="2400" b="1" kern="0" dirty="0">
                <a:solidFill>
                  <a:srgbClr val="002060"/>
                </a:solidFill>
                <a:ea typeface="Arial" panose="020B0604020202020204" pitchFamily="34" charset="0"/>
              </a:rPr>
              <a:t>Презентация Программы просвещения родителей (законных представителей) детей дошкольного возраста, посещающих дошкольные образовательные организации.</a:t>
            </a:r>
            <a:endParaRPr lang="ru-RU" sz="2400" b="1" kern="0" dirty="0">
              <a:ea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ru-RU" sz="1600" dirty="0">
              <a:effectLst/>
              <a:ea typeface="Calibri" panose="020F050202020403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ru-RU" sz="1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ru-RU" sz="1200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ru-RU" sz="1200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>
              <a:spcBef>
                <a:spcPts val="555"/>
              </a:spcBef>
              <a:spcAft>
                <a:spcPts val="0"/>
              </a:spcAft>
            </a:pPr>
            <a:r>
              <a:rPr lang="ru-RU" sz="1100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0D26635-4239-47D5-8312-EB3F8241EC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66285" y="321920"/>
            <a:ext cx="3913971" cy="5413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562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BBDE9E0-79DD-46EA-A524-35EEA951BCA8}"/>
              </a:ext>
            </a:extLst>
          </p:cNvPr>
          <p:cNvGrpSpPr>
            <a:grpSpLocks/>
          </p:cNvGrpSpPr>
          <p:nvPr/>
        </p:nvGrpSpPr>
        <p:grpSpPr>
          <a:xfrm>
            <a:off x="0" y="0"/>
            <a:ext cx="12191365" cy="6942338"/>
            <a:chOff x="0" y="0"/>
            <a:chExt cx="12096465" cy="6818387"/>
          </a:xfrm>
        </p:grpSpPr>
        <p:pic>
          <p:nvPicPr>
            <p:cNvPr id="3" name="Image 2">
              <a:extLst>
                <a:ext uri="{FF2B5EF4-FFF2-40B4-BE49-F238E27FC236}">
                  <a16:creationId xmlns:a16="http://schemas.microsoft.com/office/drawing/2014/main" id="{B1F768AF-D7F9-4AA6-B37D-F7E7FCEA2639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096465" cy="6818387"/>
            </a:xfrm>
            <a:prstGeom prst="rect">
              <a:avLst/>
            </a:prstGeom>
          </p:spPr>
        </p:pic>
        <p:pic>
          <p:nvPicPr>
            <p:cNvPr id="4" name="Image 3">
              <a:extLst>
                <a:ext uri="{FF2B5EF4-FFF2-40B4-BE49-F238E27FC236}">
                  <a16:creationId xmlns:a16="http://schemas.microsoft.com/office/drawing/2014/main" id="{278FEED0-B6A6-445A-B05E-B6D9DF983DC9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97131" y="561730"/>
              <a:ext cx="779926" cy="658687"/>
            </a:xfrm>
            <a:prstGeom prst="rect">
              <a:avLst/>
            </a:prstGeom>
          </p:spPr>
        </p:pic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48172024-A825-4F55-833C-0949365AAA0A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64051" y="756091"/>
              <a:ext cx="2281479" cy="269336"/>
            </a:xfrm>
            <a:prstGeom prst="rect">
              <a:avLst/>
            </a:prstGeom>
          </p:spPr>
        </p:pic>
      </p:grpSp>
      <p:sp>
        <p:nvSpPr>
          <p:cNvPr id="13" name="Rectangle 8">
            <a:extLst>
              <a:ext uri="{FF2B5EF4-FFF2-40B4-BE49-F238E27FC236}">
                <a16:creationId xmlns:a16="http://schemas.microsoft.com/office/drawing/2014/main" id="{D6D7D8E7-A878-44D7-AF61-23A5B6028D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637" y="1673161"/>
            <a:ext cx="11150353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001F5F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Единое образовательное пространство на территории Российской Федерации</a:t>
            </a:r>
            <a:endParaRPr kumimoji="0" lang="ru-RU" alt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001F5F"/>
                </a:solidFill>
                <a:effectLst/>
                <a:ea typeface="Calibri" panose="020F0502020204030204" pitchFamily="34" charset="0"/>
              </a:rPr>
              <a:t>Федеральный закон от 29.12.2012 N 273-ФЗ (ред. от 25.12.2023) "Об образовании в Российской</a:t>
            </a:r>
            <a:endParaRPr kumimoji="0" lang="ru-RU" alt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001F5F"/>
                </a:solidFill>
                <a:effectLst/>
                <a:ea typeface="Calibri" panose="020F0502020204030204" pitchFamily="34" charset="0"/>
              </a:rPr>
              <a:t>Федерации" (с изм. и доп., вступ. в силу с 01.01.2024)</a:t>
            </a:r>
            <a:endParaRPr kumimoji="0" lang="ru-RU" alt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1F5F"/>
                </a:solidFill>
                <a:effectLst/>
                <a:ea typeface="Calibri" panose="020F0502020204030204" pitchFamily="34" charset="0"/>
              </a:rPr>
              <a:t>4) единство обучения и воспитания, образовательного пространства на территории Российской Федерации, защита и развитие этнокультурных особенностей и традиций народов</a:t>
            </a:r>
            <a:endParaRPr lang="ru-RU" altLang="ru-RU" dirty="0">
              <a:solidFill>
                <a:srgbClr val="001F5F"/>
              </a:solidFill>
              <a:ea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1F5F"/>
                </a:solidFill>
                <a:effectLst/>
                <a:ea typeface="Calibri" panose="020F0502020204030204" pitchFamily="34" charset="0"/>
              </a:rPr>
              <a:t> Российской Федерации в условиях многонационального государства; (в ред. Федерального закона от 04.08.2023 N 479-ФЗ)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001F5F"/>
                </a:solidFill>
                <a:effectLst/>
                <a:ea typeface="Calibri" panose="020F0502020204030204" pitchFamily="34" charset="0"/>
              </a:rPr>
              <a:t>Федеральная образовательная программа дошкольного образования (ФОП ДО) –</a:t>
            </a:r>
            <a:endParaRPr kumimoji="0" lang="ru-RU" alt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001F5F"/>
                </a:solidFill>
                <a:effectLst/>
                <a:ea typeface="Calibri" panose="020F0502020204030204" pitchFamily="34" charset="0"/>
              </a:rPr>
              <a:t>единство содержания образования</a:t>
            </a:r>
            <a:endParaRPr kumimoji="0" lang="ru-RU" alt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FD6215F-B9E7-4FDA-A696-79EA032B52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88700" y="1204913"/>
            <a:ext cx="77788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888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2</a:t>
            </a: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DE507BA5-A682-44DB-8927-3726C077EF32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461638" y="4432747"/>
            <a:ext cx="9499105" cy="780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800" b="1" i="0" u="none" strike="noStrike" cap="none" normalizeH="0" baseline="0" dirty="0">
              <a:ln>
                <a:noFill/>
              </a:ln>
              <a:solidFill>
                <a:srgbClr val="001F5F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1" i="0" u="none" strike="noStrike" cap="none" normalizeH="0" baseline="0" dirty="0">
                <a:ln>
                  <a:noFill/>
                </a:ln>
                <a:solidFill>
                  <a:srgbClr val="001F5F"/>
                </a:solidFill>
                <a:effectLst/>
              </a:rPr>
              <a:t>Программа просвещения родителей (законных представителей) дошкольного возраста, посещающих ДОО.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063628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ED7703-CEF7-4D9A-97F9-D29E9E917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FD9EDD9-AE0C-4762-9EE8-96A58EF54C9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1F5899F-098A-44D1-AF0C-A25146DBCB5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5" name="Group 1">
            <a:extLst>
              <a:ext uri="{FF2B5EF4-FFF2-40B4-BE49-F238E27FC236}">
                <a16:creationId xmlns:a16="http://schemas.microsoft.com/office/drawing/2014/main" id="{7CF10EAE-427A-4DC4-90B4-565D9B4AFC24}"/>
              </a:ext>
            </a:extLst>
          </p:cNvPr>
          <p:cNvGrpSpPr>
            <a:grpSpLocks/>
          </p:cNvGrpSpPr>
          <p:nvPr/>
        </p:nvGrpSpPr>
        <p:grpSpPr>
          <a:xfrm>
            <a:off x="317" y="20002"/>
            <a:ext cx="12191365" cy="6817995"/>
            <a:chOff x="0" y="0"/>
            <a:chExt cx="12096465" cy="6818387"/>
          </a:xfrm>
        </p:grpSpPr>
        <p:pic>
          <p:nvPicPr>
            <p:cNvPr id="6" name="Image 2">
              <a:extLst>
                <a:ext uri="{FF2B5EF4-FFF2-40B4-BE49-F238E27FC236}">
                  <a16:creationId xmlns:a16="http://schemas.microsoft.com/office/drawing/2014/main" id="{908D57BE-48F8-406D-B206-0872BCFDC0D8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096465" cy="6818387"/>
            </a:xfrm>
            <a:prstGeom prst="rect">
              <a:avLst/>
            </a:prstGeom>
          </p:spPr>
        </p:pic>
        <p:pic>
          <p:nvPicPr>
            <p:cNvPr id="7" name="Image 3">
              <a:extLst>
                <a:ext uri="{FF2B5EF4-FFF2-40B4-BE49-F238E27FC236}">
                  <a16:creationId xmlns:a16="http://schemas.microsoft.com/office/drawing/2014/main" id="{6ECC36E9-3034-42F2-BDC1-57AEB80D823F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97131" y="561730"/>
              <a:ext cx="779926" cy="658687"/>
            </a:xfrm>
            <a:prstGeom prst="rect">
              <a:avLst/>
            </a:prstGeom>
          </p:spPr>
        </p:pic>
        <p:pic>
          <p:nvPicPr>
            <p:cNvPr id="8" name="Image 4">
              <a:extLst>
                <a:ext uri="{FF2B5EF4-FFF2-40B4-BE49-F238E27FC236}">
                  <a16:creationId xmlns:a16="http://schemas.microsoft.com/office/drawing/2014/main" id="{F77E60A3-2938-4589-BD39-5FE86C8B0E7D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64051" y="756091"/>
              <a:ext cx="2281479" cy="269336"/>
            </a:xfrm>
            <a:prstGeom prst="rect">
              <a:avLst/>
            </a:prstGeom>
          </p:spPr>
        </p:pic>
      </p:grp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7B42D346-2F4D-413E-BFC7-F813D60D4EF2}"/>
              </a:ext>
            </a:extLst>
          </p:cNvPr>
          <p:cNvSpPr/>
          <p:nvPr/>
        </p:nvSpPr>
        <p:spPr>
          <a:xfrm>
            <a:off x="2725445" y="1913201"/>
            <a:ext cx="9206143" cy="1923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50645" indent="179705" algn="r"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В субъектах Российской Федерации проходит поэтапное внедрение программ просветительской деятельности для родителей детей, посещающих дошкольные образовательные организации, (п. 3 перечня поручений Президента Российской Федерации от 14.06.2022 № Пр-1049ГС по итогам заседания Президиума Государственного Совета Российской Федерации 25.05.2022</a:t>
            </a:r>
            <a:b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4A935B0-9148-4379-9310-4B2457024026}"/>
              </a:ext>
            </a:extLst>
          </p:cNvPr>
          <p:cNvSpPr/>
          <p:nvPr/>
        </p:nvSpPr>
        <p:spPr>
          <a:xfrm>
            <a:off x="284085" y="3907552"/>
            <a:ext cx="887767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В 2024 году 21 субъект Российской Федерации, в том числе </a:t>
            </a:r>
            <a:r>
              <a:rPr lang="ru-RU" b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Ярославская область, </a:t>
            </a:r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приступают к реализации Программы просвещения родителей в соответствии с письмом Департамента государственной общеобразовательной политики и развития дошкольного образования Минпросвещения России от 21.11.2024 №03-1664 «О внедрении программы просветительской деятельности для родителей воспитанников дошкольных образовательных организаций</a:t>
            </a:r>
            <a:r>
              <a:rPr lang="ru-RU" sz="16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33701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F98E25-6B73-4E6C-A021-DD676A2A9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107C8C9-6FFB-4104-868E-A78CCB7C0C6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776D42E-1B68-4D91-BD1E-878F5C02304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5" name="Group 1">
            <a:extLst>
              <a:ext uri="{FF2B5EF4-FFF2-40B4-BE49-F238E27FC236}">
                <a16:creationId xmlns:a16="http://schemas.microsoft.com/office/drawing/2014/main" id="{14F006D1-D604-49A6-80FB-3DAE960E82C1}"/>
              </a:ext>
            </a:extLst>
          </p:cNvPr>
          <p:cNvGrpSpPr>
            <a:grpSpLocks/>
          </p:cNvGrpSpPr>
          <p:nvPr/>
        </p:nvGrpSpPr>
        <p:grpSpPr>
          <a:xfrm>
            <a:off x="635" y="0"/>
            <a:ext cx="12191365" cy="6817995"/>
            <a:chOff x="0" y="0"/>
            <a:chExt cx="12096465" cy="6818387"/>
          </a:xfrm>
        </p:grpSpPr>
        <p:pic>
          <p:nvPicPr>
            <p:cNvPr id="6" name="Image 2">
              <a:extLst>
                <a:ext uri="{FF2B5EF4-FFF2-40B4-BE49-F238E27FC236}">
                  <a16:creationId xmlns:a16="http://schemas.microsoft.com/office/drawing/2014/main" id="{A7B50A30-FB0E-48E7-A221-99676D59D084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096465" cy="6818387"/>
            </a:xfrm>
            <a:prstGeom prst="rect">
              <a:avLst/>
            </a:prstGeom>
          </p:spPr>
        </p:pic>
        <p:pic>
          <p:nvPicPr>
            <p:cNvPr id="7" name="Image 3">
              <a:extLst>
                <a:ext uri="{FF2B5EF4-FFF2-40B4-BE49-F238E27FC236}">
                  <a16:creationId xmlns:a16="http://schemas.microsoft.com/office/drawing/2014/main" id="{510A3608-AD12-4168-8EAB-D2FCE5B8196C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97131" y="561730"/>
              <a:ext cx="779926" cy="658687"/>
            </a:xfrm>
            <a:prstGeom prst="rect">
              <a:avLst/>
            </a:prstGeom>
          </p:spPr>
        </p:pic>
        <p:pic>
          <p:nvPicPr>
            <p:cNvPr id="8" name="Image 4">
              <a:extLst>
                <a:ext uri="{FF2B5EF4-FFF2-40B4-BE49-F238E27FC236}">
                  <a16:creationId xmlns:a16="http://schemas.microsoft.com/office/drawing/2014/main" id="{E03904A1-935E-4720-A2C5-D4D8AD98EB79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64051" y="756091"/>
              <a:ext cx="2281479" cy="269336"/>
            </a:xfrm>
            <a:prstGeom prst="rect">
              <a:avLst/>
            </a:prstGeom>
          </p:spPr>
        </p:pic>
      </p:grpSp>
      <p:sp>
        <p:nvSpPr>
          <p:cNvPr id="15" name="Rectangle 2">
            <a:extLst>
              <a:ext uri="{FF2B5EF4-FFF2-40B4-BE49-F238E27FC236}">
                <a16:creationId xmlns:a16="http://schemas.microsoft.com/office/drawing/2014/main" id="{9E734526-BA42-4314-AB31-E4D066847595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6858000" y="1379859"/>
            <a:ext cx="5333999" cy="3579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563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5635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Мера государственной поддержки семей с детьми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5635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«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Министерству просвещения Российской Федерации совместно с органами исполнительной власти субъектов Российской Федерации разработать меры государственной поддержки в части подготовки</a:t>
            </a:r>
            <a:r>
              <a:rPr lang="ru-RU" altLang="ru-RU" sz="800" dirty="0"/>
              <a:t>  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 внедрения программ просветительской деятельности для родителей детей, посещающих дошкольные образовательные организации».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5635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Textbox 25">
            <a:extLst>
              <a:ext uri="{FF2B5EF4-FFF2-40B4-BE49-F238E27FC236}">
                <a16:creationId xmlns:a16="http://schemas.microsoft.com/office/drawing/2014/main" id="{EA86E9C2-9457-44A3-9B9C-20052E4508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88700" y="2293938"/>
            <a:ext cx="77788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888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4</a:t>
            </a: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25F37F21-F42C-4C93-A240-AB004C1B53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5500" y="5031772"/>
            <a:ext cx="533400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п.3 перечня поручений Президента Российской Федерации от 14 июня 2022 г. № Пр-1049ГС по итогам заседания Президиума Государственного Совета Российской Федерации 25 мая 2022 г.)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Rectangle 5">
            <a:extLst>
              <a:ext uri="{FF2B5EF4-FFF2-40B4-BE49-F238E27FC236}">
                <a16:creationId xmlns:a16="http://schemas.microsoft.com/office/drawing/2014/main" id="{63E52E87-958B-4CD1-836C-54DC314694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8F87246A-D8D4-450C-A34B-230116C0D9D8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349293" y="2290593"/>
            <a:ext cx="5822271" cy="377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8566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Просветительская деятельность – 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это деятельность вне рамок образовательных программ, направленная на</a:t>
            </a:r>
            <a:r>
              <a:rPr lang="ru-RU" altLang="ru-RU" sz="800" dirty="0"/>
              <a:t>      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распространение знаний, умений, навыков, ценностных установок, опыта и компетенции в целях интеллектуального, духовно-нравственного, творческого, физического и (или) профессионального развития человека, удовлетворения его образовательных потребностей и</a:t>
            </a:r>
            <a:r>
              <a:rPr lang="ru-RU" altLang="ru-RU" sz="800" dirty="0"/>
              <a:t>  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интересов.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Построение отношений сотрудничества в соответствии с образовательными потребностями и возможностями семьи</a:t>
            </a:r>
            <a:r>
              <a:rPr lang="ru-RU" altLang="ru-RU" sz="800" dirty="0"/>
              <a:t>   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обучающихся – </a:t>
            </a:r>
            <a:r>
              <a:rPr kumimoji="0" lang="ru-RU" altLang="ru-RU" sz="1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условие реализации ФОП</a:t>
            </a:r>
            <a:endParaRPr kumimoji="0" lang="ru-RU" altLang="ru-RU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ДО</a:t>
            </a:r>
            <a:endParaRPr kumimoji="0" lang="ru-RU" altLang="ru-RU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67333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B48E4FB-1ECA-4372-94B8-9CE3AD94CA4F}"/>
              </a:ext>
            </a:extLst>
          </p:cNvPr>
          <p:cNvGrpSpPr>
            <a:grpSpLocks/>
          </p:cNvGrpSpPr>
          <p:nvPr/>
        </p:nvGrpSpPr>
        <p:grpSpPr>
          <a:xfrm>
            <a:off x="317" y="20002"/>
            <a:ext cx="12191365" cy="6817995"/>
            <a:chOff x="0" y="0"/>
            <a:chExt cx="12096465" cy="6818387"/>
          </a:xfrm>
        </p:grpSpPr>
        <p:pic>
          <p:nvPicPr>
            <p:cNvPr id="3" name="Image 2">
              <a:extLst>
                <a:ext uri="{FF2B5EF4-FFF2-40B4-BE49-F238E27FC236}">
                  <a16:creationId xmlns:a16="http://schemas.microsoft.com/office/drawing/2014/main" id="{FD6F0F6C-AA13-44D7-B55A-40CEE6795FBC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096465" cy="6818387"/>
            </a:xfrm>
            <a:prstGeom prst="rect">
              <a:avLst/>
            </a:prstGeom>
          </p:spPr>
        </p:pic>
        <p:pic>
          <p:nvPicPr>
            <p:cNvPr id="4" name="Image 3">
              <a:extLst>
                <a:ext uri="{FF2B5EF4-FFF2-40B4-BE49-F238E27FC236}">
                  <a16:creationId xmlns:a16="http://schemas.microsoft.com/office/drawing/2014/main" id="{CBC54972-7A4C-4922-9925-A814689CCA00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97131" y="561730"/>
              <a:ext cx="779926" cy="658687"/>
            </a:xfrm>
            <a:prstGeom prst="rect">
              <a:avLst/>
            </a:prstGeom>
          </p:spPr>
        </p:pic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67FC215C-5AD7-44E5-8690-9E0C6DB581B7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64051" y="756091"/>
              <a:ext cx="2281479" cy="269336"/>
            </a:xfrm>
            <a:prstGeom prst="rect">
              <a:avLst/>
            </a:prstGeom>
          </p:spPr>
        </p:pic>
      </p:grp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22C6E2C-46C9-44D3-BD8A-B600867A8B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45189" y="1332340"/>
            <a:ext cx="3913971" cy="5413717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A5A3626-97A3-43EB-9C86-8768D1406529}"/>
              </a:ext>
            </a:extLst>
          </p:cNvPr>
          <p:cNvSpPr/>
          <p:nvPr/>
        </p:nvSpPr>
        <p:spPr>
          <a:xfrm>
            <a:off x="500109" y="2338860"/>
            <a:ext cx="6096000" cy="34006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2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Цель просвещения родителей (законных представителей) детей </a:t>
            </a:r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приобщение родителей к ценностям осознанного и ответственного родительства, обеспечение поддержки семьи в вопросах образования, охраны и укрепления здоровья каждого ребенка, обеспечение единства подходов к воспитанию и обучению детей в условиях детского сада и семьи, повышение воспитательного потенциала семьи, а также информирование о правах родителей и государственной поддержке семей с детьми дошкольного возраста.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5427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2871C89-1BB7-4804-90E3-D2B8846B59BE}"/>
              </a:ext>
            </a:extLst>
          </p:cNvPr>
          <p:cNvGrpSpPr>
            <a:grpSpLocks/>
          </p:cNvGrpSpPr>
          <p:nvPr/>
        </p:nvGrpSpPr>
        <p:grpSpPr>
          <a:xfrm>
            <a:off x="0" y="-42342"/>
            <a:ext cx="12191365" cy="6993558"/>
            <a:chOff x="0" y="20004"/>
            <a:chExt cx="12096465" cy="6818387"/>
          </a:xfrm>
        </p:grpSpPr>
        <p:pic>
          <p:nvPicPr>
            <p:cNvPr id="3" name="Image 2">
              <a:extLst>
                <a:ext uri="{FF2B5EF4-FFF2-40B4-BE49-F238E27FC236}">
                  <a16:creationId xmlns:a16="http://schemas.microsoft.com/office/drawing/2014/main" id="{0623A4E2-0ABD-4D45-9CC6-D094B50975B3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0004"/>
              <a:ext cx="12096465" cy="6818387"/>
            </a:xfrm>
            <a:prstGeom prst="rect">
              <a:avLst/>
            </a:prstGeom>
          </p:spPr>
        </p:pic>
        <p:pic>
          <p:nvPicPr>
            <p:cNvPr id="4" name="Image 3">
              <a:extLst>
                <a:ext uri="{FF2B5EF4-FFF2-40B4-BE49-F238E27FC236}">
                  <a16:creationId xmlns:a16="http://schemas.microsoft.com/office/drawing/2014/main" id="{AC2FC907-0D09-4155-911D-94A2BE74506A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97131" y="561730"/>
              <a:ext cx="779926" cy="658687"/>
            </a:xfrm>
            <a:prstGeom prst="rect">
              <a:avLst/>
            </a:prstGeom>
          </p:spPr>
        </p:pic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7BD11D20-93FD-4DDE-912C-14825E5055D9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64051" y="756091"/>
              <a:ext cx="2281479" cy="269336"/>
            </a:xfrm>
            <a:prstGeom prst="rect">
              <a:avLst/>
            </a:prstGeom>
          </p:spPr>
        </p:pic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C5A6DB14-22D8-46A3-98B8-644EEE9FE7A7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743565" y="328917"/>
              <a:ext cx="891552" cy="891552"/>
            </a:xfrm>
            <a:prstGeom prst="rect">
              <a:avLst/>
            </a:prstGeom>
          </p:spPr>
        </p:pic>
      </p:grp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9BCA608-0031-4C3D-A110-CFD6E98E10A6}"/>
              </a:ext>
            </a:extLst>
          </p:cNvPr>
          <p:cNvSpPr/>
          <p:nvPr/>
        </p:nvSpPr>
        <p:spPr>
          <a:xfrm>
            <a:off x="1180730" y="1045371"/>
            <a:ext cx="99429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92710" algn="ctr">
              <a:lnSpc>
                <a:spcPts val="2420"/>
              </a:lnSpc>
              <a:spcBef>
                <a:spcPts val="400"/>
              </a:spcBef>
              <a:spcAft>
                <a:spcPts val="0"/>
              </a:spcAft>
            </a:pPr>
            <a:r>
              <a:rPr lang="ru-RU" sz="2000" b="1" dirty="0">
                <a:solidFill>
                  <a:srgbClr val="001F5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Содержание</a:t>
            </a:r>
            <a:r>
              <a:rPr lang="ru-RU" sz="2000" b="1" spc="-70" dirty="0">
                <a:solidFill>
                  <a:srgbClr val="001F5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u-RU" sz="2000" b="1" dirty="0">
                <a:solidFill>
                  <a:srgbClr val="001F5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просвещения</a:t>
            </a:r>
            <a:r>
              <a:rPr lang="ru-RU" sz="2000" b="1" spc="-105" dirty="0">
                <a:solidFill>
                  <a:srgbClr val="001F5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u-RU" sz="2000" b="1" dirty="0">
                <a:solidFill>
                  <a:srgbClr val="001F5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родителей</a:t>
            </a:r>
            <a:r>
              <a:rPr lang="ru-RU" sz="2000" b="1" spc="-75" dirty="0">
                <a:solidFill>
                  <a:srgbClr val="001F5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u-RU" sz="2000" b="1" dirty="0">
                <a:solidFill>
                  <a:srgbClr val="001F5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(законных</a:t>
            </a:r>
            <a:r>
              <a:rPr lang="ru-RU" sz="2000" b="1" spc="-100" dirty="0">
                <a:solidFill>
                  <a:srgbClr val="001F5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u-RU" sz="2000" b="1" spc="-10" dirty="0">
                <a:solidFill>
                  <a:srgbClr val="001F5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представителей)</a:t>
            </a:r>
            <a:r>
              <a:rPr lang="ru-RU" sz="2000" b="1" dirty="0">
                <a:latin typeface="Calibri" panose="020F0502020204030204" pitchFamily="34" charset="0"/>
                <a:ea typeface="Calibri" panose="020F0502020204030204" pitchFamily="34" charset="0"/>
              </a:rPr>
              <a:t>  </a:t>
            </a:r>
            <a:r>
              <a:rPr lang="ru-RU" sz="2000" b="1" spc="-10" dirty="0">
                <a:solidFill>
                  <a:srgbClr val="001F5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дете</a:t>
            </a:r>
            <a:r>
              <a:rPr lang="ru-RU" b="1" spc="-10" dirty="0">
                <a:solidFill>
                  <a:srgbClr val="001F5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й</a:t>
            </a:r>
            <a:endParaRPr lang="ru-RU" sz="105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BABBBF9-C8C0-4E31-B54F-7ECF0F3CB3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4030" y="1836982"/>
            <a:ext cx="707197" cy="71329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856F59E-18FC-42AE-9D42-5AB4A555A58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61149" y="1842074"/>
            <a:ext cx="707197" cy="713294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28B1A104-2799-40FC-859A-7B1D574816B0}"/>
              </a:ext>
            </a:extLst>
          </p:cNvPr>
          <p:cNvSpPr/>
          <p:nvPr/>
        </p:nvSpPr>
        <p:spPr>
          <a:xfrm>
            <a:off x="1341672" y="2014055"/>
            <a:ext cx="37215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03835">
              <a:spcBef>
                <a:spcPts val="405"/>
              </a:spcBef>
              <a:spcAft>
                <a:spcPts val="0"/>
              </a:spcAft>
            </a:pPr>
            <a:r>
              <a:rPr lang="ru-RU" dirty="0">
                <a:solidFill>
                  <a:srgbClr val="001F5F"/>
                </a:solidFill>
                <a:latin typeface="Microsoft Sans Serif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Вопросы</a:t>
            </a:r>
            <a:r>
              <a:rPr lang="ru-RU" spc="-120" dirty="0">
                <a:solidFill>
                  <a:srgbClr val="001F5F"/>
                </a:solidFill>
                <a:latin typeface="Microsoft Sans Serif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>
                <a:solidFill>
                  <a:srgbClr val="001F5F"/>
                </a:solidFill>
                <a:latin typeface="Microsoft Sans Serif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возрастного</a:t>
            </a:r>
            <a:r>
              <a:rPr lang="ru-RU" spc="-100" dirty="0">
                <a:solidFill>
                  <a:srgbClr val="001F5F"/>
                </a:solidFill>
                <a:latin typeface="Microsoft Sans Serif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pc="-10" dirty="0">
                <a:solidFill>
                  <a:srgbClr val="001F5F"/>
                </a:solidFill>
                <a:latin typeface="Microsoft Sans Serif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развития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B2D807A-50C9-4B4D-9701-F77BD76CF103}"/>
              </a:ext>
            </a:extLst>
          </p:cNvPr>
          <p:cNvSpPr/>
          <p:nvPr/>
        </p:nvSpPr>
        <p:spPr>
          <a:xfrm>
            <a:off x="7195353" y="1961258"/>
            <a:ext cx="48513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76095" indent="-1512570">
              <a:lnSpc>
                <a:spcPct val="105000"/>
              </a:lnSpc>
              <a:spcBef>
                <a:spcPts val="405"/>
              </a:spcBef>
              <a:spcAft>
                <a:spcPts val="0"/>
              </a:spcAft>
            </a:pPr>
            <a:r>
              <a:rPr lang="ru-RU" spc="-10" dirty="0">
                <a:solidFill>
                  <a:srgbClr val="1D2C5A"/>
                </a:solidFill>
                <a:latin typeface="Microsoft Sans Serif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Меры</a:t>
            </a:r>
            <a:r>
              <a:rPr lang="ru-RU" spc="-110" dirty="0">
                <a:solidFill>
                  <a:srgbClr val="1D2C5A"/>
                </a:solidFill>
                <a:latin typeface="Microsoft Sans Serif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pc="-10" dirty="0">
                <a:solidFill>
                  <a:srgbClr val="1D2C5A"/>
                </a:solidFill>
                <a:latin typeface="Microsoft Sans Serif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государственной</a:t>
            </a:r>
            <a:r>
              <a:rPr lang="ru-RU" spc="-110" dirty="0">
                <a:solidFill>
                  <a:srgbClr val="1D2C5A"/>
                </a:solidFill>
                <a:latin typeface="Microsoft Sans Serif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pc="-10" dirty="0">
                <a:solidFill>
                  <a:srgbClr val="1D2C5A"/>
                </a:solidFill>
                <a:latin typeface="Microsoft Sans Serif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поддержки </a:t>
            </a:r>
            <a:r>
              <a:rPr lang="ru-RU" spc="-20" dirty="0">
                <a:solidFill>
                  <a:srgbClr val="1D2C5A"/>
                </a:solidFill>
                <a:latin typeface="Microsoft Sans Serif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семей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grpSp>
        <p:nvGrpSpPr>
          <p:cNvPr id="12" name="Group 51">
            <a:extLst>
              <a:ext uri="{FF2B5EF4-FFF2-40B4-BE49-F238E27FC236}">
                <a16:creationId xmlns:a16="http://schemas.microsoft.com/office/drawing/2014/main" id="{A6FE17AA-2FDB-4FFF-B489-70A14FF1E7AA}"/>
              </a:ext>
            </a:extLst>
          </p:cNvPr>
          <p:cNvGrpSpPr>
            <a:grpSpLocks/>
          </p:cNvGrpSpPr>
          <p:nvPr/>
        </p:nvGrpSpPr>
        <p:grpSpPr>
          <a:xfrm>
            <a:off x="760027" y="2717165"/>
            <a:ext cx="711200" cy="711835"/>
            <a:chOff x="0" y="0"/>
            <a:chExt cx="711200" cy="711835"/>
          </a:xfrm>
        </p:grpSpPr>
        <p:sp>
          <p:nvSpPr>
            <p:cNvPr id="13" name="Graphic 52">
              <a:extLst>
                <a:ext uri="{FF2B5EF4-FFF2-40B4-BE49-F238E27FC236}">
                  <a16:creationId xmlns:a16="http://schemas.microsoft.com/office/drawing/2014/main" id="{C87F4BA3-37AF-4CB0-AC20-D0626538451E}"/>
                </a:ext>
              </a:extLst>
            </p:cNvPr>
            <p:cNvSpPr/>
            <p:nvPr/>
          </p:nvSpPr>
          <p:spPr>
            <a:xfrm>
              <a:off x="0" y="0"/>
              <a:ext cx="711200" cy="711835"/>
            </a:xfrm>
            <a:custGeom>
              <a:avLst/>
              <a:gdLst/>
              <a:ahLst/>
              <a:cxnLst/>
              <a:rect l="l" t="t" r="r" b="b"/>
              <a:pathLst>
                <a:path w="711200" h="711835">
                  <a:moveTo>
                    <a:pt x="463232" y="0"/>
                  </a:moveTo>
                  <a:lnTo>
                    <a:pt x="247650" y="0"/>
                  </a:lnTo>
                  <a:lnTo>
                    <a:pt x="228990" y="1847"/>
                  </a:lnTo>
                  <a:lnTo>
                    <a:pt x="180340" y="27939"/>
                  </a:lnTo>
                  <a:lnTo>
                    <a:pt x="27940" y="180339"/>
                  </a:lnTo>
                  <a:lnTo>
                    <a:pt x="1851" y="228988"/>
                  </a:lnTo>
                  <a:lnTo>
                    <a:pt x="0" y="247650"/>
                  </a:lnTo>
                  <a:lnTo>
                    <a:pt x="0" y="463550"/>
                  </a:lnTo>
                  <a:lnTo>
                    <a:pt x="16030" y="516449"/>
                  </a:lnTo>
                  <a:lnTo>
                    <a:pt x="180340" y="683387"/>
                  </a:lnTo>
                  <a:lnTo>
                    <a:pt x="228990" y="709479"/>
                  </a:lnTo>
                  <a:lnTo>
                    <a:pt x="247650" y="711326"/>
                  </a:lnTo>
                  <a:lnTo>
                    <a:pt x="463232" y="711326"/>
                  </a:lnTo>
                  <a:lnTo>
                    <a:pt x="516099" y="695307"/>
                  </a:lnTo>
                  <a:lnTo>
                    <a:pt x="683069" y="530987"/>
                  </a:lnTo>
                  <a:lnTo>
                    <a:pt x="709037" y="482230"/>
                  </a:lnTo>
                  <a:lnTo>
                    <a:pt x="710882" y="463550"/>
                  </a:lnTo>
                  <a:lnTo>
                    <a:pt x="710882" y="247650"/>
                  </a:lnTo>
                  <a:lnTo>
                    <a:pt x="694916" y="194857"/>
                  </a:lnTo>
                  <a:lnTo>
                    <a:pt x="530606" y="27939"/>
                  </a:lnTo>
                  <a:lnTo>
                    <a:pt x="481910" y="1847"/>
                  </a:lnTo>
                  <a:lnTo>
                    <a:pt x="4632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pic>
          <p:nvPicPr>
            <p:cNvPr id="14" name="Image 53">
              <a:extLst>
                <a:ext uri="{FF2B5EF4-FFF2-40B4-BE49-F238E27FC236}">
                  <a16:creationId xmlns:a16="http://schemas.microsoft.com/office/drawing/2014/main" id="{613F71FC-527C-4F05-B52A-F9429BDF0CE4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4940" y="76276"/>
              <a:ext cx="507923" cy="507923"/>
            </a:xfrm>
            <a:prstGeom prst="rect">
              <a:avLst/>
            </a:prstGeom>
          </p:spPr>
        </p:pic>
      </p:grpSp>
      <p:grpSp>
        <p:nvGrpSpPr>
          <p:cNvPr id="15" name="Group 55">
            <a:extLst>
              <a:ext uri="{FF2B5EF4-FFF2-40B4-BE49-F238E27FC236}">
                <a16:creationId xmlns:a16="http://schemas.microsoft.com/office/drawing/2014/main" id="{99421F10-501A-4530-8A5B-B968679B46D5}"/>
              </a:ext>
            </a:extLst>
          </p:cNvPr>
          <p:cNvGrpSpPr>
            <a:grpSpLocks/>
          </p:cNvGrpSpPr>
          <p:nvPr/>
        </p:nvGrpSpPr>
        <p:grpSpPr>
          <a:xfrm>
            <a:off x="6557146" y="2612073"/>
            <a:ext cx="711200" cy="711835"/>
            <a:chOff x="0" y="0"/>
            <a:chExt cx="711200" cy="711835"/>
          </a:xfrm>
        </p:grpSpPr>
        <p:sp>
          <p:nvSpPr>
            <p:cNvPr id="16" name="Graphic 56">
              <a:extLst>
                <a:ext uri="{FF2B5EF4-FFF2-40B4-BE49-F238E27FC236}">
                  <a16:creationId xmlns:a16="http://schemas.microsoft.com/office/drawing/2014/main" id="{BFDA1985-0F91-4123-9499-195FA73F67B1}"/>
                </a:ext>
              </a:extLst>
            </p:cNvPr>
            <p:cNvSpPr/>
            <p:nvPr/>
          </p:nvSpPr>
          <p:spPr>
            <a:xfrm>
              <a:off x="0" y="0"/>
              <a:ext cx="711200" cy="711835"/>
            </a:xfrm>
            <a:custGeom>
              <a:avLst/>
              <a:gdLst/>
              <a:ahLst/>
              <a:cxnLst/>
              <a:rect l="l" t="t" r="r" b="b"/>
              <a:pathLst>
                <a:path w="711200" h="711835">
                  <a:moveTo>
                    <a:pt x="463168" y="0"/>
                  </a:moveTo>
                  <a:lnTo>
                    <a:pt x="247650" y="0"/>
                  </a:lnTo>
                  <a:lnTo>
                    <a:pt x="228971" y="1847"/>
                  </a:lnTo>
                  <a:lnTo>
                    <a:pt x="180340" y="27939"/>
                  </a:lnTo>
                  <a:lnTo>
                    <a:pt x="27940" y="180339"/>
                  </a:lnTo>
                  <a:lnTo>
                    <a:pt x="1847" y="228988"/>
                  </a:lnTo>
                  <a:lnTo>
                    <a:pt x="0" y="247650"/>
                  </a:lnTo>
                  <a:lnTo>
                    <a:pt x="0" y="463550"/>
                  </a:lnTo>
                  <a:lnTo>
                    <a:pt x="16019" y="516449"/>
                  </a:lnTo>
                  <a:lnTo>
                    <a:pt x="180340" y="683387"/>
                  </a:lnTo>
                  <a:lnTo>
                    <a:pt x="228971" y="709479"/>
                  </a:lnTo>
                  <a:lnTo>
                    <a:pt x="247650" y="711326"/>
                  </a:lnTo>
                  <a:lnTo>
                    <a:pt x="463168" y="711326"/>
                  </a:lnTo>
                  <a:lnTo>
                    <a:pt x="516068" y="695307"/>
                  </a:lnTo>
                  <a:lnTo>
                    <a:pt x="683006" y="530987"/>
                  </a:lnTo>
                  <a:lnTo>
                    <a:pt x="708973" y="482230"/>
                  </a:lnTo>
                  <a:lnTo>
                    <a:pt x="710818" y="463550"/>
                  </a:lnTo>
                  <a:lnTo>
                    <a:pt x="710818" y="247650"/>
                  </a:lnTo>
                  <a:lnTo>
                    <a:pt x="694852" y="194857"/>
                  </a:lnTo>
                  <a:lnTo>
                    <a:pt x="530606" y="27939"/>
                  </a:lnTo>
                  <a:lnTo>
                    <a:pt x="481849" y="1847"/>
                  </a:lnTo>
                  <a:lnTo>
                    <a:pt x="46316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pic>
          <p:nvPicPr>
            <p:cNvPr id="17" name="Image 57">
              <a:extLst>
                <a:ext uri="{FF2B5EF4-FFF2-40B4-BE49-F238E27FC236}">
                  <a16:creationId xmlns:a16="http://schemas.microsoft.com/office/drawing/2014/main" id="{F1E89AB4-143B-4ED3-8A5D-E4BB20A39AFB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0710" y="103670"/>
              <a:ext cx="500722" cy="500722"/>
            </a:xfrm>
            <a:prstGeom prst="rect">
              <a:avLst/>
            </a:prstGeom>
          </p:spPr>
        </p:pic>
      </p:grp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F7BA6629-DB14-4B93-8098-7DD0693659A4}"/>
              </a:ext>
            </a:extLst>
          </p:cNvPr>
          <p:cNvSpPr/>
          <p:nvPr/>
        </p:nvSpPr>
        <p:spPr>
          <a:xfrm>
            <a:off x="1336321" y="2707501"/>
            <a:ext cx="4443042" cy="6591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5900">
              <a:spcBef>
                <a:spcPts val="410"/>
              </a:spcBef>
              <a:spcAft>
                <a:spcPts val="0"/>
              </a:spcAft>
            </a:pPr>
            <a:r>
              <a:rPr lang="ru-RU" dirty="0">
                <a:solidFill>
                  <a:srgbClr val="1D2C5A"/>
                </a:solidFill>
                <a:latin typeface="Microsoft Sans Serif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Вопросы</a:t>
            </a:r>
            <a:r>
              <a:rPr lang="ru-RU" spc="-60" dirty="0">
                <a:solidFill>
                  <a:srgbClr val="1D2C5A"/>
                </a:solidFill>
                <a:latin typeface="Microsoft Sans Serif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>
                <a:solidFill>
                  <a:srgbClr val="1D2C5A"/>
                </a:solidFill>
                <a:latin typeface="Microsoft Sans Serif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сохранения</a:t>
            </a:r>
            <a:r>
              <a:rPr lang="ru-RU" spc="-10" dirty="0">
                <a:solidFill>
                  <a:srgbClr val="1D2C5A"/>
                </a:solidFill>
                <a:latin typeface="Microsoft Sans Serif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здоровья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91440">
              <a:spcBef>
                <a:spcPts val="125"/>
              </a:spcBef>
              <a:spcAft>
                <a:spcPts val="0"/>
              </a:spcAft>
            </a:pPr>
            <a:r>
              <a:rPr lang="ru-RU" dirty="0">
                <a:solidFill>
                  <a:srgbClr val="1D2C5A"/>
                </a:solidFill>
                <a:latin typeface="Microsoft Sans Serif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детей</a:t>
            </a:r>
            <a:r>
              <a:rPr lang="ru-RU" spc="-90" dirty="0">
                <a:solidFill>
                  <a:srgbClr val="1D2C5A"/>
                </a:solidFill>
                <a:latin typeface="Microsoft Sans Serif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>
                <a:solidFill>
                  <a:srgbClr val="1D2C5A"/>
                </a:solidFill>
                <a:latin typeface="Microsoft Sans Serif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</a:t>
            </a:r>
            <a:r>
              <a:rPr lang="ru-RU" spc="-100" dirty="0">
                <a:solidFill>
                  <a:srgbClr val="1D2C5A"/>
                </a:solidFill>
                <a:latin typeface="Microsoft Sans Serif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>
                <a:solidFill>
                  <a:srgbClr val="1D2C5A"/>
                </a:solidFill>
                <a:latin typeface="Microsoft Sans Serif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их</a:t>
            </a:r>
            <a:r>
              <a:rPr lang="ru-RU" spc="-100" dirty="0">
                <a:solidFill>
                  <a:srgbClr val="1D2C5A"/>
                </a:solidFill>
                <a:latin typeface="Microsoft Sans Serif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>
                <a:solidFill>
                  <a:srgbClr val="1D2C5A"/>
                </a:solidFill>
                <a:latin typeface="Microsoft Sans Serif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физического</a:t>
            </a:r>
            <a:r>
              <a:rPr lang="ru-RU" spc="-120" dirty="0">
                <a:solidFill>
                  <a:srgbClr val="1D2C5A"/>
                </a:solidFill>
                <a:latin typeface="Microsoft Sans Serif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pc="-10" dirty="0">
                <a:solidFill>
                  <a:srgbClr val="1D2C5A"/>
                </a:solidFill>
                <a:latin typeface="Microsoft Sans Serif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развития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63E4CDF9-772F-4F91-A460-3CB2586EB42A}"/>
              </a:ext>
            </a:extLst>
          </p:cNvPr>
          <p:cNvSpPr/>
          <p:nvPr/>
        </p:nvSpPr>
        <p:spPr>
          <a:xfrm>
            <a:off x="7259288" y="2781438"/>
            <a:ext cx="4253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66370">
              <a:spcBef>
                <a:spcPts val="410"/>
              </a:spcBef>
              <a:spcAft>
                <a:spcPts val="0"/>
              </a:spcAft>
            </a:pPr>
            <a:r>
              <a:rPr lang="ru-RU" dirty="0">
                <a:solidFill>
                  <a:srgbClr val="1D2C5A"/>
                </a:solidFill>
                <a:latin typeface="Microsoft Sans Serif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Вопросы</a:t>
            </a:r>
            <a:r>
              <a:rPr lang="ru-RU" spc="-80" dirty="0">
                <a:solidFill>
                  <a:srgbClr val="1D2C5A"/>
                </a:solidFill>
                <a:latin typeface="Microsoft Sans Serif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>
                <a:solidFill>
                  <a:srgbClr val="1D2C5A"/>
                </a:solidFill>
                <a:latin typeface="Microsoft Sans Serif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социализации</a:t>
            </a:r>
            <a:r>
              <a:rPr lang="ru-RU" spc="-95" dirty="0">
                <a:solidFill>
                  <a:srgbClr val="1D2C5A"/>
                </a:solidFill>
                <a:latin typeface="Microsoft Sans Serif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>
                <a:solidFill>
                  <a:srgbClr val="1D2C5A"/>
                </a:solidFill>
                <a:latin typeface="Microsoft Sans Serif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детей</a:t>
            </a:r>
            <a:r>
              <a:rPr lang="ru-RU" spc="-50" dirty="0">
                <a:solidFill>
                  <a:srgbClr val="1D2C5A"/>
                </a:solidFill>
                <a:latin typeface="Microsoft Sans Serif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>
                <a:solidFill>
                  <a:srgbClr val="1D2C5A"/>
                </a:solidFill>
                <a:latin typeface="Microsoft Sans Serif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</a:t>
            </a:r>
            <a:r>
              <a:rPr lang="ru-RU" spc="-45" dirty="0">
                <a:solidFill>
                  <a:srgbClr val="1D2C5A"/>
                </a:solidFill>
                <a:latin typeface="Microsoft Sans Serif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pc="-25" dirty="0">
                <a:solidFill>
                  <a:srgbClr val="1D2C5A"/>
                </a:solidFill>
                <a:latin typeface="Microsoft Sans Serif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ОВЗ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grpSp>
        <p:nvGrpSpPr>
          <p:cNvPr id="20" name="Group 59">
            <a:extLst>
              <a:ext uri="{FF2B5EF4-FFF2-40B4-BE49-F238E27FC236}">
                <a16:creationId xmlns:a16="http://schemas.microsoft.com/office/drawing/2014/main" id="{3FFE3008-B3AE-45A3-BC93-C84E2B77A26E}"/>
              </a:ext>
            </a:extLst>
          </p:cNvPr>
          <p:cNvGrpSpPr>
            <a:grpSpLocks/>
          </p:cNvGrpSpPr>
          <p:nvPr/>
        </p:nvGrpSpPr>
        <p:grpSpPr>
          <a:xfrm>
            <a:off x="745061" y="3595889"/>
            <a:ext cx="711200" cy="711835"/>
            <a:chOff x="0" y="0"/>
            <a:chExt cx="711200" cy="711835"/>
          </a:xfrm>
        </p:grpSpPr>
        <p:sp>
          <p:nvSpPr>
            <p:cNvPr id="21" name="Graphic 60">
              <a:extLst>
                <a:ext uri="{FF2B5EF4-FFF2-40B4-BE49-F238E27FC236}">
                  <a16:creationId xmlns:a16="http://schemas.microsoft.com/office/drawing/2014/main" id="{17752D4D-7FFF-4D88-98BC-C68D11268C18}"/>
                </a:ext>
              </a:extLst>
            </p:cNvPr>
            <p:cNvSpPr/>
            <p:nvPr/>
          </p:nvSpPr>
          <p:spPr>
            <a:xfrm>
              <a:off x="0" y="0"/>
              <a:ext cx="711200" cy="711835"/>
            </a:xfrm>
            <a:custGeom>
              <a:avLst/>
              <a:gdLst/>
              <a:ahLst/>
              <a:cxnLst/>
              <a:rect l="l" t="t" r="r" b="b"/>
              <a:pathLst>
                <a:path w="711200" h="711835">
                  <a:moveTo>
                    <a:pt x="463232" y="0"/>
                  </a:moveTo>
                  <a:lnTo>
                    <a:pt x="247650" y="0"/>
                  </a:lnTo>
                  <a:lnTo>
                    <a:pt x="228990" y="1847"/>
                  </a:lnTo>
                  <a:lnTo>
                    <a:pt x="180340" y="27940"/>
                  </a:lnTo>
                  <a:lnTo>
                    <a:pt x="27940" y="180340"/>
                  </a:lnTo>
                  <a:lnTo>
                    <a:pt x="1851" y="228988"/>
                  </a:lnTo>
                  <a:lnTo>
                    <a:pt x="0" y="247650"/>
                  </a:lnTo>
                  <a:lnTo>
                    <a:pt x="0" y="463550"/>
                  </a:lnTo>
                  <a:lnTo>
                    <a:pt x="16030" y="516449"/>
                  </a:lnTo>
                  <a:lnTo>
                    <a:pt x="180340" y="683387"/>
                  </a:lnTo>
                  <a:lnTo>
                    <a:pt x="228990" y="709479"/>
                  </a:lnTo>
                  <a:lnTo>
                    <a:pt x="247650" y="711327"/>
                  </a:lnTo>
                  <a:lnTo>
                    <a:pt x="463232" y="711327"/>
                  </a:lnTo>
                  <a:lnTo>
                    <a:pt x="516099" y="695307"/>
                  </a:lnTo>
                  <a:lnTo>
                    <a:pt x="683069" y="530987"/>
                  </a:lnTo>
                  <a:lnTo>
                    <a:pt x="709037" y="482230"/>
                  </a:lnTo>
                  <a:lnTo>
                    <a:pt x="710882" y="463550"/>
                  </a:lnTo>
                  <a:lnTo>
                    <a:pt x="710882" y="247650"/>
                  </a:lnTo>
                  <a:lnTo>
                    <a:pt x="694916" y="194857"/>
                  </a:lnTo>
                  <a:lnTo>
                    <a:pt x="530606" y="27940"/>
                  </a:lnTo>
                  <a:lnTo>
                    <a:pt x="481910" y="1847"/>
                  </a:lnTo>
                  <a:lnTo>
                    <a:pt x="4632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pic>
          <p:nvPicPr>
            <p:cNvPr id="22" name="Image 61">
              <a:extLst>
                <a:ext uri="{FF2B5EF4-FFF2-40B4-BE49-F238E27FC236}">
                  <a16:creationId xmlns:a16="http://schemas.microsoft.com/office/drawing/2014/main" id="{5CD1397F-384F-43E6-8061-5E2CEEA141EE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8851" y="75539"/>
              <a:ext cx="532409" cy="532409"/>
            </a:xfrm>
            <a:prstGeom prst="rect">
              <a:avLst/>
            </a:prstGeom>
          </p:spPr>
        </p:pic>
      </p:grpSp>
      <p:grpSp>
        <p:nvGrpSpPr>
          <p:cNvPr id="23" name="Group 63">
            <a:extLst>
              <a:ext uri="{FF2B5EF4-FFF2-40B4-BE49-F238E27FC236}">
                <a16:creationId xmlns:a16="http://schemas.microsoft.com/office/drawing/2014/main" id="{ABACA3DB-8D2D-4B93-847D-4BBF6CA4E45B}"/>
              </a:ext>
            </a:extLst>
          </p:cNvPr>
          <p:cNvGrpSpPr>
            <a:grpSpLocks/>
          </p:cNvGrpSpPr>
          <p:nvPr/>
        </p:nvGrpSpPr>
        <p:grpSpPr>
          <a:xfrm>
            <a:off x="6547054" y="3589204"/>
            <a:ext cx="711200" cy="711835"/>
            <a:chOff x="0" y="0"/>
            <a:chExt cx="711200" cy="711835"/>
          </a:xfrm>
        </p:grpSpPr>
        <p:sp>
          <p:nvSpPr>
            <p:cNvPr id="24" name="Graphic 64">
              <a:extLst>
                <a:ext uri="{FF2B5EF4-FFF2-40B4-BE49-F238E27FC236}">
                  <a16:creationId xmlns:a16="http://schemas.microsoft.com/office/drawing/2014/main" id="{52F15FAD-A563-4B84-BA5E-FD36D421AE91}"/>
                </a:ext>
              </a:extLst>
            </p:cNvPr>
            <p:cNvSpPr/>
            <p:nvPr/>
          </p:nvSpPr>
          <p:spPr>
            <a:xfrm>
              <a:off x="0" y="0"/>
              <a:ext cx="711200" cy="711835"/>
            </a:xfrm>
            <a:custGeom>
              <a:avLst/>
              <a:gdLst/>
              <a:ahLst/>
              <a:cxnLst/>
              <a:rect l="l" t="t" r="r" b="b"/>
              <a:pathLst>
                <a:path w="711200" h="711835">
                  <a:moveTo>
                    <a:pt x="463168" y="0"/>
                  </a:moveTo>
                  <a:lnTo>
                    <a:pt x="247650" y="0"/>
                  </a:lnTo>
                  <a:lnTo>
                    <a:pt x="228971" y="1847"/>
                  </a:lnTo>
                  <a:lnTo>
                    <a:pt x="180340" y="27940"/>
                  </a:lnTo>
                  <a:lnTo>
                    <a:pt x="27940" y="180340"/>
                  </a:lnTo>
                  <a:lnTo>
                    <a:pt x="1847" y="228988"/>
                  </a:lnTo>
                  <a:lnTo>
                    <a:pt x="0" y="247650"/>
                  </a:lnTo>
                  <a:lnTo>
                    <a:pt x="0" y="463550"/>
                  </a:lnTo>
                  <a:lnTo>
                    <a:pt x="16019" y="516449"/>
                  </a:lnTo>
                  <a:lnTo>
                    <a:pt x="180340" y="683387"/>
                  </a:lnTo>
                  <a:lnTo>
                    <a:pt x="228971" y="709479"/>
                  </a:lnTo>
                  <a:lnTo>
                    <a:pt x="247650" y="711327"/>
                  </a:lnTo>
                  <a:lnTo>
                    <a:pt x="463168" y="711327"/>
                  </a:lnTo>
                  <a:lnTo>
                    <a:pt x="516068" y="695307"/>
                  </a:lnTo>
                  <a:lnTo>
                    <a:pt x="683006" y="530987"/>
                  </a:lnTo>
                  <a:lnTo>
                    <a:pt x="708973" y="482230"/>
                  </a:lnTo>
                  <a:lnTo>
                    <a:pt x="710818" y="463550"/>
                  </a:lnTo>
                  <a:lnTo>
                    <a:pt x="710818" y="247650"/>
                  </a:lnTo>
                  <a:lnTo>
                    <a:pt x="694852" y="194857"/>
                  </a:lnTo>
                  <a:lnTo>
                    <a:pt x="530606" y="27940"/>
                  </a:lnTo>
                  <a:lnTo>
                    <a:pt x="481849" y="1847"/>
                  </a:lnTo>
                  <a:lnTo>
                    <a:pt x="46316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pic>
          <p:nvPicPr>
            <p:cNvPr id="25" name="Image 65">
              <a:extLst>
                <a:ext uri="{FF2B5EF4-FFF2-40B4-BE49-F238E27FC236}">
                  <a16:creationId xmlns:a16="http://schemas.microsoft.com/office/drawing/2014/main" id="{32F71F7D-472F-4FA0-85E5-BDE1058BB581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6360" y="75552"/>
              <a:ext cx="567321" cy="567321"/>
            </a:xfrm>
            <a:prstGeom prst="rect">
              <a:avLst/>
            </a:prstGeom>
          </p:spPr>
        </p:pic>
      </p:grp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24195E6D-067D-48DC-BCD7-5DF8FDB2E881}"/>
              </a:ext>
            </a:extLst>
          </p:cNvPr>
          <p:cNvSpPr/>
          <p:nvPr/>
        </p:nvSpPr>
        <p:spPr>
          <a:xfrm>
            <a:off x="1158180" y="3858107"/>
            <a:ext cx="36856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28930">
              <a:spcBef>
                <a:spcPts val="415"/>
              </a:spcBef>
              <a:spcAft>
                <a:spcPts val="0"/>
              </a:spcAft>
            </a:pPr>
            <a:r>
              <a:rPr lang="ru-RU" dirty="0">
                <a:solidFill>
                  <a:srgbClr val="1D2C5A"/>
                </a:solidFill>
                <a:latin typeface="Microsoft Sans Serif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Вопросы</a:t>
            </a:r>
            <a:r>
              <a:rPr lang="ru-RU" spc="-120" dirty="0">
                <a:solidFill>
                  <a:srgbClr val="1D2C5A"/>
                </a:solidFill>
                <a:latin typeface="Microsoft Sans Serif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>
                <a:solidFill>
                  <a:srgbClr val="1D2C5A"/>
                </a:solidFill>
                <a:latin typeface="Microsoft Sans Serif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образования</a:t>
            </a:r>
            <a:r>
              <a:rPr lang="ru-RU" spc="-120" dirty="0">
                <a:solidFill>
                  <a:srgbClr val="1D2C5A"/>
                </a:solidFill>
                <a:latin typeface="Microsoft Sans Serif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pc="-20" dirty="0">
                <a:solidFill>
                  <a:srgbClr val="1D2C5A"/>
                </a:solidFill>
                <a:latin typeface="Microsoft Sans Serif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детей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5157528C-3CD7-49EB-A4C2-A2093DC9110D}"/>
              </a:ext>
            </a:extLst>
          </p:cNvPr>
          <p:cNvSpPr/>
          <p:nvPr/>
        </p:nvSpPr>
        <p:spPr>
          <a:xfrm>
            <a:off x="7421732" y="3664756"/>
            <a:ext cx="45276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" marR="5715">
              <a:spcBef>
                <a:spcPts val="415"/>
              </a:spcBef>
              <a:spcAft>
                <a:spcPts val="0"/>
              </a:spcAft>
            </a:pPr>
            <a:r>
              <a:rPr lang="ru-RU" dirty="0">
                <a:solidFill>
                  <a:srgbClr val="1D2C5A"/>
                </a:solidFill>
                <a:latin typeface="Microsoft Sans Serif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Вопросы</a:t>
            </a:r>
            <a:r>
              <a:rPr lang="ru-RU" spc="-75" dirty="0">
                <a:solidFill>
                  <a:srgbClr val="1D2C5A"/>
                </a:solidFill>
                <a:latin typeface="Microsoft Sans Serif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>
                <a:solidFill>
                  <a:srgbClr val="1D2C5A"/>
                </a:solidFill>
                <a:latin typeface="Microsoft Sans Serif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</a:t>
            </a:r>
            <a:r>
              <a:rPr lang="ru-RU" spc="-40" dirty="0">
                <a:solidFill>
                  <a:srgbClr val="1D2C5A"/>
                </a:solidFill>
                <a:latin typeface="Microsoft Sans Serif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>
                <a:solidFill>
                  <a:srgbClr val="1D2C5A"/>
                </a:solidFill>
                <a:latin typeface="Microsoft Sans Serif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воспитанию</a:t>
            </a:r>
            <a:r>
              <a:rPr lang="ru-RU" spc="-30" dirty="0">
                <a:solidFill>
                  <a:srgbClr val="1D2C5A"/>
                </a:solidFill>
                <a:latin typeface="Microsoft Sans Serif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>
                <a:solidFill>
                  <a:srgbClr val="1D2C5A"/>
                </a:solidFill>
                <a:latin typeface="Microsoft Sans Serif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детей</a:t>
            </a:r>
            <a:r>
              <a:rPr lang="ru-RU" spc="160" dirty="0">
                <a:solidFill>
                  <a:srgbClr val="1D2C5A"/>
                </a:solidFill>
                <a:latin typeface="Microsoft Sans Serif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pc="-50" dirty="0">
                <a:solidFill>
                  <a:srgbClr val="1D2C5A"/>
                </a:solidFill>
                <a:latin typeface="Microsoft Sans Serif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</a:t>
            </a:r>
            <a:r>
              <a:rPr lang="ru-RU" dirty="0">
                <a:solidFill>
                  <a:srgbClr val="1D2C5A"/>
                </a:solidFill>
                <a:effectLst/>
                <a:latin typeface="Microsoft Sans Serif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                                                                     приемных</a:t>
            </a:r>
            <a:r>
              <a:rPr lang="ru-RU" spc="-115" dirty="0">
                <a:solidFill>
                  <a:srgbClr val="1D2C5A"/>
                </a:solidFill>
                <a:effectLst/>
                <a:latin typeface="Microsoft Sans Serif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pc="-10" dirty="0">
                <a:solidFill>
                  <a:srgbClr val="1D2C5A"/>
                </a:solidFill>
                <a:effectLst/>
                <a:latin typeface="Microsoft Sans Serif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семьях</a:t>
            </a:r>
            <a:endParaRPr lang="ru-RU" dirty="0"/>
          </a:p>
        </p:txBody>
      </p:sp>
      <p:grpSp>
        <p:nvGrpSpPr>
          <p:cNvPr id="28" name="Group 67">
            <a:extLst>
              <a:ext uri="{FF2B5EF4-FFF2-40B4-BE49-F238E27FC236}">
                <a16:creationId xmlns:a16="http://schemas.microsoft.com/office/drawing/2014/main" id="{EC824644-0722-4801-8CD5-8AFC64BA202C}"/>
              </a:ext>
            </a:extLst>
          </p:cNvPr>
          <p:cNvGrpSpPr>
            <a:grpSpLocks/>
          </p:cNvGrpSpPr>
          <p:nvPr/>
        </p:nvGrpSpPr>
        <p:grpSpPr>
          <a:xfrm>
            <a:off x="648795" y="4662202"/>
            <a:ext cx="711200" cy="711835"/>
            <a:chOff x="0" y="0"/>
            <a:chExt cx="711200" cy="711835"/>
          </a:xfrm>
        </p:grpSpPr>
        <p:sp>
          <p:nvSpPr>
            <p:cNvPr id="29" name="Graphic 68">
              <a:extLst>
                <a:ext uri="{FF2B5EF4-FFF2-40B4-BE49-F238E27FC236}">
                  <a16:creationId xmlns:a16="http://schemas.microsoft.com/office/drawing/2014/main" id="{80BDE473-F9C6-46BF-A901-BFAB752E66AF}"/>
                </a:ext>
              </a:extLst>
            </p:cNvPr>
            <p:cNvSpPr/>
            <p:nvPr/>
          </p:nvSpPr>
          <p:spPr>
            <a:xfrm>
              <a:off x="0" y="0"/>
              <a:ext cx="711200" cy="711835"/>
            </a:xfrm>
            <a:custGeom>
              <a:avLst/>
              <a:gdLst/>
              <a:ahLst/>
              <a:cxnLst/>
              <a:rect l="l" t="t" r="r" b="b"/>
              <a:pathLst>
                <a:path w="711200" h="711835">
                  <a:moveTo>
                    <a:pt x="463232" y="0"/>
                  </a:moveTo>
                  <a:lnTo>
                    <a:pt x="247650" y="0"/>
                  </a:lnTo>
                  <a:lnTo>
                    <a:pt x="228990" y="1847"/>
                  </a:lnTo>
                  <a:lnTo>
                    <a:pt x="180340" y="27940"/>
                  </a:lnTo>
                  <a:lnTo>
                    <a:pt x="27940" y="180340"/>
                  </a:lnTo>
                  <a:lnTo>
                    <a:pt x="1851" y="228971"/>
                  </a:lnTo>
                  <a:lnTo>
                    <a:pt x="0" y="247650"/>
                  </a:lnTo>
                  <a:lnTo>
                    <a:pt x="0" y="463550"/>
                  </a:lnTo>
                  <a:lnTo>
                    <a:pt x="16030" y="516449"/>
                  </a:lnTo>
                  <a:lnTo>
                    <a:pt x="180340" y="683387"/>
                  </a:lnTo>
                  <a:lnTo>
                    <a:pt x="228990" y="709461"/>
                  </a:lnTo>
                  <a:lnTo>
                    <a:pt x="247650" y="711327"/>
                  </a:lnTo>
                  <a:lnTo>
                    <a:pt x="463232" y="711327"/>
                  </a:lnTo>
                  <a:lnTo>
                    <a:pt x="516099" y="695307"/>
                  </a:lnTo>
                  <a:lnTo>
                    <a:pt x="683069" y="530987"/>
                  </a:lnTo>
                  <a:lnTo>
                    <a:pt x="709037" y="482230"/>
                  </a:lnTo>
                  <a:lnTo>
                    <a:pt x="710882" y="463550"/>
                  </a:lnTo>
                  <a:lnTo>
                    <a:pt x="710882" y="247650"/>
                  </a:lnTo>
                  <a:lnTo>
                    <a:pt x="694916" y="194804"/>
                  </a:lnTo>
                  <a:lnTo>
                    <a:pt x="530606" y="27940"/>
                  </a:lnTo>
                  <a:lnTo>
                    <a:pt x="481910" y="1847"/>
                  </a:lnTo>
                  <a:lnTo>
                    <a:pt x="4632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pic>
          <p:nvPicPr>
            <p:cNvPr id="30" name="Image 69">
              <a:extLst>
                <a:ext uri="{FF2B5EF4-FFF2-40B4-BE49-F238E27FC236}">
                  <a16:creationId xmlns:a16="http://schemas.microsoft.com/office/drawing/2014/main" id="{C467A084-17DD-4450-8A40-7B3447DB06DF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6730" y="125933"/>
              <a:ext cx="486333" cy="486333"/>
            </a:xfrm>
            <a:prstGeom prst="rect">
              <a:avLst/>
            </a:prstGeom>
          </p:spPr>
        </p:pic>
      </p:grpSp>
      <p:grpSp>
        <p:nvGrpSpPr>
          <p:cNvPr id="31" name="Group 71">
            <a:extLst>
              <a:ext uri="{FF2B5EF4-FFF2-40B4-BE49-F238E27FC236}">
                <a16:creationId xmlns:a16="http://schemas.microsoft.com/office/drawing/2014/main" id="{A4D0EAE7-6A07-446B-92BB-B5B76EBF2878}"/>
              </a:ext>
            </a:extLst>
          </p:cNvPr>
          <p:cNvGrpSpPr>
            <a:grpSpLocks/>
          </p:cNvGrpSpPr>
          <p:nvPr/>
        </p:nvGrpSpPr>
        <p:grpSpPr>
          <a:xfrm>
            <a:off x="6560238" y="4700114"/>
            <a:ext cx="711200" cy="711835"/>
            <a:chOff x="0" y="0"/>
            <a:chExt cx="711200" cy="711835"/>
          </a:xfrm>
        </p:grpSpPr>
        <p:sp>
          <p:nvSpPr>
            <p:cNvPr id="32" name="Graphic 72">
              <a:extLst>
                <a:ext uri="{FF2B5EF4-FFF2-40B4-BE49-F238E27FC236}">
                  <a16:creationId xmlns:a16="http://schemas.microsoft.com/office/drawing/2014/main" id="{86D3522A-370A-4626-A064-EEF083EA5556}"/>
                </a:ext>
              </a:extLst>
            </p:cNvPr>
            <p:cNvSpPr/>
            <p:nvPr/>
          </p:nvSpPr>
          <p:spPr>
            <a:xfrm>
              <a:off x="0" y="0"/>
              <a:ext cx="711200" cy="711835"/>
            </a:xfrm>
            <a:custGeom>
              <a:avLst/>
              <a:gdLst/>
              <a:ahLst/>
              <a:cxnLst/>
              <a:rect l="l" t="t" r="r" b="b"/>
              <a:pathLst>
                <a:path w="711200" h="711835">
                  <a:moveTo>
                    <a:pt x="463168" y="0"/>
                  </a:moveTo>
                  <a:lnTo>
                    <a:pt x="247650" y="0"/>
                  </a:lnTo>
                  <a:lnTo>
                    <a:pt x="228971" y="1847"/>
                  </a:lnTo>
                  <a:lnTo>
                    <a:pt x="180340" y="27940"/>
                  </a:lnTo>
                  <a:lnTo>
                    <a:pt x="27940" y="180340"/>
                  </a:lnTo>
                  <a:lnTo>
                    <a:pt x="1847" y="228971"/>
                  </a:lnTo>
                  <a:lnTo>
                    <a:pt x="0" y="247650"/>
                  </a:lnTo>
                  <a:lnTo>
                    <a:pt x="0" y="463550"/>
                  </a:lnTo>
                  <a:lnTo>
                    <a:pt x="16019" y="516449"/>
                  </a:lnTo>
                  <a:lnTo>
                    <a:pt x="180340" y="683387"/>
                  </a:lnTo>
                  <a:lnTo>
                    <a:pt x="228971" y="709461"/>
                  </a:lnTo>
                  <a:lnTo>
                    <a:pt x="247650" y="711327"/>
                  </a:lnTo>
                  <a:lnTo>
                    <a:pt x="463168" y="711327"/>
                  </a:lnTo>
                  <a:lnTo>
                    <a:pt x="516068" y="695307"/>
                  </a:lnTo>
                  <a:lnTo>
                    <a:pt x="683006" y="530987"/>
                  </a:lnTo>
                  <a:lnTo>
                    <a:pt x="708973" y="482230"/>
                  </a:lnTo>
                  <a:lnTo>
                    <a:pt x="710818" y="463550"/>
                  </a:lnTo>
                  <a:lnTo>
                    <a:pt x="710818" y="247650"/>
                  </a:lnTo>
                  <a:lnTo>
                    <a:pt x="694852" y="194804"/>
                  </a:lnTo>
                  <a:lnTo>
                    <a:pt x="530606" y="27940"/>
                  </a:lnTo>
                  <a:lnTo>
                    <a:pt x="481849" y="1847"/>
                  </a:lnTo>
                  <a:lnTo>
                    <a:pt x="46316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pic>
          <p:nvPicPr>
            <p:cNvPr id="33" name="Image 73">
              <a:extLst>
                <a:ext uri="{FF2B5EF4-FFF2-40B4-BE49-F238E27FC236}">
                  <a16:creationId xmlns:a16="http://schemas.microsoft.com/office/drawing/2014/main" id="{17AF0CBB-0B6C-4CE8-82C7-95FFE9556480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2803" y="97142"/>
              <a:ext cx="506488" cy="506488"/>
            </a:xfrm>
            <a:prstGeom prst="rect">
              <a:avLst/>
            </a:prstGeom>
          </p:spPr>
        </p:pic>
      </p:grp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1792F4BD-08EE-4E65-A122-E56B44D685CC}"/>
              </a:ext>
            </a:extLst>
          </p:cNvPr>
          <p:cNvSpPr/>
          <p:nvPr/>
        </p:nvSpPr>
        <p:spPr>
          <a:xfrm>
            <a:off x="1232980" y="4833453"/>
            <a:ext cx="34926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98780">
              <a:spcBef>
                <a:spcPts val="420"/>
              </a:spcBef>
              <a:spcAft>
                <a:spcPts val="0"/>
              </a:spcAft>
            </a:pPr>
            <a:r>
              <a:rPr lang="ru-RU" dirty="0">
                <a:solidFill>
                  <a:srgbClr val="1D2C5A"/>
                </a:solidFill>
                <a:latin typeface="Microsoft Sans Serif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Вопросы</a:t>
            </a:r>
            <a:r>
              <a:rPr lang="ru-RU" spc="-90" dirty="0">
                <a:solidFill>
                  <a:srgbClr val="1D2C5A"/>
                </a:solidFill>
                <a:latin typeface="Microsoft Sans Serif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>
                <a:solidFill>
                  <a:srgbClr val="1D2C5A"/>
                </a:solidFill>
                <a:latin typeface="Microsoft Sans Serif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воспитания</a:t>
            </a:r>
            <a:r>
              <a:rPr lang="ru-RU" spc="-55" dirty="0">
                <a:solidFill>
                  <a:srgbClr val="1D2C5A"/>
                </a:solidFill>
                <a:latin typeface="Microsoft Sans Serif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pc="-20" dirty="0">
                <a:solidFill>
                  <a:srgbClr val="1D2C5A"/>
                </a:solidFill>
                <a:latin typeface="Microsoft Sans Serif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детей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74F8FF69-7B2A-458B-8A82-06EEDC554197}"/>
              </a:ext>
            </a:extLst>
          </p:cNvPr>
          <p:cNvSpPr/>
          <p:nvPr/>
        </p:nvSpPr>
        <p:spPr>
          <a:xfrm>
            <a:off x="7420481" y="4788135"/>
            <a:ext cx="31002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" marR="5715" algn="ctr">
              <a:spcBef>
                <a:spcPts val="420"/>
              </a:spcBef>
              <a:spcAft>
                <a:spcPts val="0"/>
              </a:spcAft>
            </a:pPr>
            <a:r>
              <a:rPr lang="ru-RU" spc="-10" dirty="0">
                <a:solidFill>
                  <a:srgbClr val="1D2C5A"/>
                </a:solidFill>
                <a:latin typeface="Microsoft Sans Serif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Организационные</a:t>
            </a:r>
            <a:r>
              <a:rPr lang="ru-RU" spc="-85" dirty="0">
                <a:solidFill>
                  <a:srgbClr val="1D2C5A"/>
                </a:solidFill>
                <a:latin typeface="Microsoft Sans Serif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pc="-10" dirty="0">
                <a:solidFill>
                  <a:srgbClr val="1D2C5A"/>
                </a:solidFill>
                <a:latin typeface="Microsoft Sans Serif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вопросы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0D42CA86-B252-43FB-9870-83A025C6A226}"/>
              </a:ext>
            </a:extLst>
          </p:cNvPr>
          <p:cNvSpPr/>
          <p:nvPr/>
        </p:nvSpPr>
        <p:spPr>
          <a:xfrm>
            <a:off x="301841" y="5641890"/>
            <a:ext cx="11425191" cy="1047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5610" marR="614045" algn="just">
              <a:lnSpc>
                <a:spcPct val="97000"/>
              </a:lnSpc>
              <a:spcBef>
                <a:spcPts val="800"/>
              </a:spcBef>
              <a:spcAft>
                <a:spcPts val="0"/>
              </a:spcAft>
            </a:pPr>
            <a:r>
              <a:rPr lang="ru-RU" sz="1600" b="1" i="1" dirty="0">
                <a:solidFill>
                  <a:srgbClr val="001F5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Целью просвещения родителей </a:t>
            </a:r>
            <a:r>
              <a:rPr lang="ru-RU" sz="1600" b="1" dirty="0">
                <a:solidFill>
                  <a:srgbClr val="001F5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(законных представителей) детей младенческого, раннего и дошкольного возраста является обеспечение поддержки семьи в вопросах образования, охраны и укрепления здоровья каждого ребенка; обеспечение единства подходов к воспитанию и обучению детей в условиях детского сада и семьи; повышение воспитательного потенциала семьи.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96499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AA5AE66-E689-4C94-A663-E2187A9D3275}"/>
              </a:ext>
            </a:extLst>
          </p:cNvPr>
          <p:cNvGrpSpPr>
            <a:grpSpLocks/>
          </p:cNvGrpSpPr>
          <p:nvPr/>
        </p:nvGrpSpPr>
        <p:grpSpPr>
          <a:xfrm>
            <a:off x="-88142" y="0"/>
            <a:ext cx="12280142" cy="6924583"/>
            <a:chOff x="0" y="0"/>
            <a:chExt cx="12096465" cy="6818387"/>
          </a:xfrm>
        </p:grpSpPr>
        <p:pic>
          <p:nvPicPr>
            <p:cNvPr id="3" name="Image 2">
              <a:extLst>
                <a:ext uri="{FF2B5EF4-FFF2-40B4-BE49-F238E27FC236}">
                  <a16:creationId xmlns:a16="http://schemas.microsoft.com/office/drawing/2014/main" id="{949BF7C3-0F08-41F3-944F-03874945AD73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096465" cy="6818387"/>
            </a:xfrm>
            <a:prstGeom prst="rect">
              <a:avLst/>
            </a:prstGeom>
          </p:spPr>
        </p:pic>
        <p:pic>
          <p:nvPicPr>
            <p:cNvPr id="4" name="Image 3">
              <a:extLst>
                <a:ext uri="{FF2B5EF4-FFF2-40B4-BE49-F238E27FC236}">
                  <a16:creationId xmlns:a16="http://schemas.microsoft.com/office/drawing/2014/main" id="{6CA41799-2194-4651-A69B-4C8B8FD99794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97131" y="561730"/>
              <a:ext cx="779926" cy="658687"/>
            </a:xfrm>
            <a:prstGeom prst="rect">
              <a:avLst/>
            </a:prstGeom>
          </p:spPr>
        </p:pic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24AA0D7A-37F4-414A-A425-E88A9CB65158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64051" y="756091"/>
              <a:ext cx="2281479" cy="269336"/>
            </a:xfrm>
            <a:prstGeom prst="rect">
              <a:avLst/>
            </a:prstGeom>
          </p:spPr>
        </p:pic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4BA6CA10-86FF-445B-BC80-18649977698A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743565" y="328917"/>
              <a:ext cx="891552" cy="891552"/>
            </a:xfrm>
            <a:prstGeom prst="rect">
              <a:avLst/>
            </a:prstGeom>
          </p:spPr>
        </p:pic>
      </p:grp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8784085-AABF-4D7C-8CB6-F8E1C3F6EEE9}"/>
              </a:ext>
            </a:extLst>
          </p:cNvPr>
          <p:cNvSpPr/>
          <p:nvPr/>
        </p:nvSpPr>
        <p:spPr>
          <a:xfrm>
            <a:off x="301842" y="2370338"/>
            <a:ext cx="10662082" cy="18800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9850" marR="773430" algn="ctr">
              <a:spcAft>
                <a:spcPts val="0"/>
              </a:spcAft>
            </a:pPr>
            <a:r>
              <a:rPr lang="ru-RU" sz="2400" b="1" spc="55" dirty="0">
                <a:solidFill>
                  <a:srgbClr val="001F5F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СПАСИБО</a:t>
            </a:r>
            <a:r>
              <a:rPr lang="ru-RU" sz="2400" b="1" spc="180" dirty="0">
                <a:solidFill>
                  <a:srgbClr val="001F5F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b="1" dirty="0">
                <a:solidFill>
                  <a:srgbClr val="001F5F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ЗА</a:t>
            </a:r>
            <a:r>
              <a:rPr lang="ru-RU" sz="2400" b="1" spc="100" dirty="0">
                <a:solidFill>
                  <a:srgbClr val="001F5F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b="1" spc="45" dirty="0">
                <a:solidFill>
                  <a:srgbClr val="001F5F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ВНИМАНИЕ!</a:t>
            </a:r>
            <a:endParaRPr lang="ru-RU" sz="1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Bef>
                <a:spcPts val="260"/>
              </a:spcBef>
              <a:spcAft>
                <a:spcPts val="0"/>
              </a:spcAft>
            </a:pPr>
            <a:r>
              <a:rPr lang="ru-RU" sz="24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810" marR="777240" algn="ctr">
              <a:spcAft>
                <a:spcPts val="0"/>
              </a:spcAft>
            </a:pPr>
            <a:r>
              <a:rPr lang="ru-RU" kern="0" dirty="0">
                <a:solidFill>
                  <a:srgbClr val="001F5F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b="1" kern="0" dirty="0">
                <a:solidFill>
                  <a:srgbClr val="001F5F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Лучше</a:t>
            </a:r>
            <a:r>
              <a:rPr lang="ru-RU" b="1" kern="0" spc="-40" dirty="0">
                <a:solidFill>
                  <a:srgbClr val="001F5F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kern="0" dirty="0">
                <a:solidFill>
                  <a:srgbClr val="001F5F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зажечь</a:t>
            </a:r>
            <a:r>
              <a:rPr lang="ru-RU" b="1" kern="0" spc="-45" dirty="0">
                <a:solidFill>
                  <a:srgbClr val="001F5F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kern="0" dirty="0">
                <a:solidFill>
                  <a:srgbClr val="001F5F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свечу,</a:t>
            </a:r>
            <a:r>
              <a:rPr lang="ru-RU" b="1" kern="0" spc="-35" dirty="0">
                <a:solidFill>
                  <a:srgbClr val="001F5F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kern="0" dirty="0">
                <a:solidFill>
                  <a:srgbClr val="001F5F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чем</a:t>
            </a:r>
            <a:r>
              <a:rPr lang="ru-RU" b="1" kern="0" spc="-30" dirty="0">
                <a:solidFill>
                  <a:srgbClr val="001F5F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kern="0" dirty="0">
                <a:solidFill>
                  <a:srgbClr val="001F5F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проклинать</a:t>
            </a:r>
            <a:r>
              <a:rPr lang="ru-RU" b="1" kern="0" spc="-70" dirty="0">
                <a:solidFill>
                  <a:srgbClr val="001F5F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kern="0" spc="-10" dirty="0">
                <a:solidFill>
                  <a:srgbClr val="001F5F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тьму</a:t>
            </a:r>
            <a:r>
              <a:rPr lang="ru-RU" kern="0" spc="-10" dirty="0">
                <a:solidFill>
                  <a:srgbClr val="001F5F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b="1" kern="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spcBef>
                <a:spcPts val="1395"/>
              </a:spcBef>
              <a:spcAft>
                <a:spcPts val="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ru-RU" sz="1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6477635">
              <a:spcAft>
                <a:spcPts val="0"/>
              </a:spcAft>
            </a:pPr>
            <a:r>
              <a:rPr lang="ru-RU" dirty="0">
                <a:solidFill>
                  <a:srgbClr val="001F5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Китайская</a:t>
            </a:r>
            <a:r>
              <a:rPr lang="ru-RU" spc="-60" dirty="0">
                <a:solidFill>
                  <a:srgbClr val="001F5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u-RU" spc="-10" dirty="0">
                <a:solidFill>
                  <a:srgbClr val="001F5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пословица</a:t>
            </a:r>
            <a:endParaRPr lang="ru-RU" sz="1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612905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480</Words>
  <Application>Microsoft Office PowerPoint</Application>
  <PresentationFormat>Широкоэкранный</PresentationFormat>
  <Paragraphs>44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Microsoft Sans Serif</vt:lpstr>
      <vt:lpstr>Tahoma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2</cp:lastModifiedBy>
  <cp:revision>6</cp:revision>
  <cp:lastPrinted>2025-02-13T06:31:53Z</cp:lastPrinted>
  <dcterms:created xsi:type="dcterms:W3CDTF">2024-12-17T03:07:23Z</dcterms:created>
  <dcterms:modified xsi:type="dcterms:W3CDTF">2025-02-13T07:14:12Z</dcterms:modified>
</cp:coreProperties>
</file>