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2"/>
  </p:notesMasterIdLst>
  <p:sldIdLst>
    <p:sldId id="286" r:id="rId2"/>
    <p:sldId id="275" r:id="rId3"/>
    <p:sldId id="287" r:id="rId4"/>
    <p:sldId id="285" r:id="rId5"/>
    <p:sldId id="289" r:id="rId6"/>
    <p:sldId id="263" r:id="rId7"/>
    <p:sldId id="257" r:id="rId8"/>
    <p:sldId id="277" r:id="rId9"/>
    <p:sldId id="258" r:id="rId10"/>
    <p:sldId id="259" r:id="rId11"/>
    <p:sldId id="264" r:id="rId12"/>
    <p:sldId id="261" r:id="rId13"/>
    <p:sldId id="288" r:id="rId14"/>
    <p:sldId id="266" r:id="rId15"/>
    <p:sldId id="267" r:id="rId16"/>
    <p:sldId id="274" r:id="rId17"/>
    <p:sldId id="268" r:id="rId18"/>
    <p:sldId id="269" r:id="rId19"/>
    <p:sldId id="282" r:id="rId20"/>
    <p:sldId id="272" r:id="rId21"/>
  </p:sldIdLst>
  <p:sldSz cx="9144000" cy="6858000" type="screen4x3"/>
  <p:notesSz cx="6888163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F66"/>
    <a:srgbClr val="FFCC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0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7EDF04-F15E-4395-A547-D5CCB51960C1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0"/>
          </a:xfrm>
          <a:prstGeom prst="rect">
            <a:avLst/>
          </a:prstGeom>
        </p:spPr>
        <p:txBody>
          <a:bodyPr vert="horz" lIns="96606" tIns="48303" rIns="96606" bIns="483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5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7CDCB1A-30A3-486A-9F44-76AD64998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CB1A-30A3-486A-9F44-76AD64998A3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C528-C0EC-4521-939F-A8686A2EA1DF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D113A-442B-4E0A-BAE9-566FFBF0F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248472"/>
          </a:xfrm>
        </p:spPr>
        <p:txBody>
          <a:bodyPr>
            <a:noAutofit/>
          </a:bodyPr>
          <a:lstStyle/>
          <a:p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«Организация внебюджетной деятельности как средство повышения эффективности работы ДОУ в современных социально-экономических условиях»</a:t>
            </a: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Ярославль 2019 г.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I</a:t>
            </a:r>
            <a:r>
              <a:rPr lang="en-US" sz="3200" b="1" dirty="0">
                <a:solidFill>
                  <a:srgbClr val="006600"/>
                </a:solidFill>
              </a:rPr>
              <a:t>I</a:t>
            </a:r>
            <a:r>
              <a:rPr lang="ru-RU" sz="3200" b="1" dirty="0">
                <a:solidFill>
                  <a:srgbClr val="006600"/>
                </a:solidFill>
              </a:rPr>
              <a:t> этап. Определение спектра </a:t>
            </a:r>
            <a:r>
              <a:rPr lang="ru-RU" sz="3200" b="1" dirty="0" smtClean="0">
                <a:solidFill>
                  <a:srgbClr val="006600"/>
                </a:solidFill>
              </a:rPr>
              <a:t>платных</a:t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>
                <a:solidFill>
                  <a:srgbClr val="006600"/>
                </a:solidFill>
              </a:rPr>
              <a:t>образовательных </a:t>
            </a:r>
            <a:r>
              <a:rPr lang="ru-RU" sz="3200" b="1" dirty="0" smtClean="0">
                <a:solidFill>
                  <a:srgbClr val="006600"/>
                </a:solidFill>
              </a:rPr>
              <a:t>услуг</a:t>
            </a:r>
            <a:r>
              <a:rPr lang="ru-RU" sz="3200" b="1" dirty="0">
                <a:solidFill>
                  <a:srgbClr val="006600"/>
                </a:solidFill>
              </a:rPr>
              <a:t>, назначение специалистов по направлениям </a:t>
            </a:r>
            <a:r>
              <a:rPr lang="ru-RU" sz="3200" b="1" dirty="0" smtClean="0">
                <a:solidFill>
                  <a:srgbClr val="006600"/>
                </a:solidFill>
              </a:rPr>
              <a:t>платных </a:t>
            </a:r>
            <a:r>
              <a:rPr lang="ru-RU" sz="3200" b="1" dirty="0">
                <a:solidFill>
                  <a:srgbClr val="006600"/>
                </a:solidFill>
              </a:rPr>
              <a:t>образовательных услуг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pPr marL="3851275"/>
            <a:r>
              <a:rPr lang="ru-RU" sz="2800" b="1" dirty="0" smtClean="0"/>
              <a:t>Направления</a:t>
            </a:r>
            <a:r>
              <a:rPr lang="ru-RU" sz="2800" dirty="0" smtClean="0"/>
              <a:t>: </a:t>
            </a:r>
          </a:p>
          <a:p>
            <a:pPr marL="3851275">
              <a:buNone/>
            </a:pPr>
            <a:r>
              <a:rPr lang="ru-RU" sz="2800" dirty="0" smtClean="0"/>
              <a:t>- художественно-эстетическое</a:t>
            </a:r>
            <a:endParaRPr lang="ru-RU" sz="2800" dirty="0"/>
          </a:p>
          <a:p>
            <a:pPr marL="3851275">
              <a:buNone/>
            </a:pPr>
            <a:r>
              <a:rPr lang="ru-RU" sz="2800" dirty="0"/>
              <a:t>- </a:t>
            </a:r>
            <a:r>
              <a:rPr lang="ru-RU" sz="2800" dirty="0" smtClean="0"/>
              <a:t>социально-педагогическое</a:t>
            </a:r>
            <a:endParaRPr lang="ru-RU" sz="2800" dirty="0"/>
          </a:p>
          <a:p>
            <a:pPr marL="3851275">
              <a:buNone/>
            </a:pPr>
            <a:r>
              <a:rPr lang="ru-RU" sz="2800" dirty="0"/>
              <a:t>- </a:t>
            </a:r>
            <a:r>
              <a:rPr lang="ru-RU" sz="2800" dirty="0" smtClean="0"/>
              <a:t>физкультурно-спортивное</a:t>
            </a:r>
            <a:endParaRPr lang="ru-RU" sz="2800" dirty="0"/>
          </a:p>
          <a:p>
            <a:pPr marL="3851275">
              <a:buNone/>
            </a:pPr>
            <a:r>
              <a:rPr lang="ru-RU" sz="2800" dirty="0"/>
              <a:t>- </a:t>
            </a:r>
            <a:r>
              <a:rPr lang="ru-RU" sz="2800" dirty="0" smtClean="0"/>
              <a:t>естественнонаучное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2504" t="23738" r="50069" b="12470"/>
          <a:stretch>
            <a:fillRect/>
          </a:stretch>
        </p:blipFill>
        <p:spPr bwMode="auto">
          <a:xfrm>
            <a:off x="467544" y="2204864"/>
            <a:ext cx="3384376" cy="4425722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413792"/>
            <a:ext cx="8363272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I</a:t>
            </a:r>
            <a:r>
              <a:rPr lang="en-US" sz="3200" b="1" dirty="0">
                <a:solidFill>
                  <a:srgbClr val="006600"/>
                </a:solidFill>
              </a:rPr>
              <a:t>II</a:t>
            </a:r>
            <a:r>
              <a:rPr lang="ru-RU" sz="3200" b="1" dirty="0">
                <a:solidFill>
                  <a:srgbClr val="006600"/>
                </a:solidFill>
              </a:rPr>
              <a:t> этап. Создание материально-технической, нормативной базы, составление рабочих программ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772816"/>
            <a:ext cx="1548029" cy="206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539" y="1700808"/>
            <a:ext cx="3072341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700808"/>
            <a:ext cx="3072341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1" y="4005064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4021" y="4005064"/>
            <a:ext cx="3336371" cy="2502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6600"/>
                </a:solidFill>
              </a:rPr>
              <a:t>Пакет документов по предоставлению платных образовательных услуг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92941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 smtClean="0"/>
              <a:t>Положение о порядке оказания платных  образовательных услуг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Положение о предоставлении </a:t>
            </a:r>
            <a:r>
              <a:rPr lang="ru-RU" sz="1800" dirty="0" smtClean="0"/>
              <a:t> </a:t>
            </a:r>
            <a:r>
              <a:rPr lang="ru-RU" sz="1800" dirty="0" smtClean="0"/>
              <a:t>платных образовательных и иных услуг и расходовании денежных средств, полученных от оказания платных услуг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Положение о контроле за качеством оказания платных образовательных  услуг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Положение о добровольных пожертвованиях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Положение о рекламе платных  образовательных  услуг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Порядок действий Исполнителя и Заказчика  платных образовательных  услуг при обнаружении Заказчиком недостатка или существенного недостатка платных образовательных услуг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Порядок информирования заказчика об оказании платных образовательных услуг</a:t>
            </a: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Положение о  деятельности ответственного лица за оказание платных образовательных услуг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Должностные инструкции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Договор с родителями об оказании платных </a:t>
            </a:r>
            <a:r>
              <a:rPr lang="ru-RU" sz="1800" dirty="0" smtClean="0"/>
              <a:t>образовательных </a:t>
            </a:r>
            <a:r>
              <a:rPr lang="ru-RU" sz="1800" dirty="0" smtClean="0"/>
              <a:t>услуг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Дополнительное соглашение к трудовому договору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График предоставления платных услуг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Смета доходов и расходов, на основании которой установлены размеры платы за услуги</a:t>
            </a:r>
          </a:p>
          <a:p>
            <a:pPr>
              <a:lnSpc>
                <a:spcPct val="90000"/>
              </a:lnSpc>
            </a:pPr>
            <a:r>
              <a:rPr lang="ru-RU" sz="1800" dirty="0" smtClean="0"/>
              <a:t>Приказы руководителя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Структура рабочих программ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000" dirty="0" smtClean="0"/>
              <a:t>Титульный лист;</a:t>
            </a:r>
          </a:p>
          <a:p>
            <a:pPr lvl="0"/>
            <a:r>
              <a:rPr lang="ru-RU" sz="4000" dirty="0" smtClean="0"/>
              <a:t>Пояснительная записка (цели и задачи ОП, её актуальность, значимость, категория учащихся (возрастная группа и иные особенности), условия реализации ОП);</a:t>
            </a:r>
          </a:p>
          <a:p>
            <a:pPr lvl="0"/>
            <a:r>
              <a:rPr lang="ru-RU" sz="4000" dirty="0" smtClean="0"/>
              <a:t>Учебный план и календарный учебный график;</a:t>
            </a:r>
          </a:p>
          <a:p>
            <a:pPr lvl="0"/>
            <a:r>
              <a:rPr lang="ru-RU" sz="4000" dirty="0" smtClean="0"/>
              <a:t>Содержание образовательной программы;</a:t>
            </a:r>
          </a:p>
          <a:p>
            <a:pPr lvl="0"/>
            <a:r>
              <a:rPr lang="ru-RU" sz="4000" dirty="0" smtClean="0"/>
              <a:t>Ожидаемые результаты освоения ОП по годам обучения или модулям (соответствуют обозначенным образовательной программой целям и задачам её реализации);</a:t>
            </a:r>
          </a:p>
          <a:p>
            <a:pPr lvl="0"/>
            <a:r>
              <a:rPr lang="ru-RU" sz="4000" dirty="0" smtClean="0"/>
              <a:t>Контрольно-измерительные материалы;</a:t>
            </a:r>
          </a:p>
          <a:p>
            <a:pPr lvl="0"/>
            <a:r>
              <a:rPr lang="ru-RU" sz="4000" dirty="0" smtClean="0"/>
              <a:t>Список литературы. </a:t>
            </a:r>
          </a:p>
          <a:p>
            <a:pPr lvl="0"/>
            <a:r>
              <a:rPr lang="ru-RU" sz="4000" dirty="0" smtClean="0"/>
              <a:t>Продолжительность реализации ОП составляет от 16 до 864 часов.</a:t>
            </a:r>
          </a:p>
          <a:p>
            <a:pPr lvl="0"/>
            <a:r>
              <a:rPr lang="ru-RU" sz="4000" dirty="0" smtClean="0"/>
              <a:t>Продолжительность реализации части ОП (года обучении, модуля) составляет от 16 до 216 часов.</a:t>
            </a:r>
          </a:p>
          <a:p>
            <a:pPr lvl="0"/>
            <a:r>
              <a:rPr lang="ru-RU" sz="4000" dirty="0" smtClean="0"/>
              <a:t>Содержание и условия реализации ОП соответствуют возрастным и индивидуальным особенностям учащихся по ОП.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I</a:t>
            </a:r>
            <a:r>
              <a:rPr lang="ru-RU" sz="3200" b="1" dirty="0">
                <a:solidFill>
                  <a:srgbClr val="006600"/>
                </a:solidFill>
              </a:rPr>
              <a:t>V этап. Информирование родительской общественности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3917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Ежегодная </a:t>
            </a:r>
          </a:p>
          <a:p>
            <a:pPr>
              <a:buNone/>
            </a:pPr>
            <a:r>
              <a:rPr lang="ru-RU" sz="2800" dirty="0" smtClean="0"/>
              <a:t>родительская конференция</a:t>
            </a:r>
          </a:p>
          <a:p>
            <a:r>
              <a:rPr lang="ru-RU" sz="2800" dirty="0" smtClean="0"/>
              <a:t>рекламные буклеты</a:t>
            </a:r>
          </a:p>
          <a:p>
            <a:r>
              <a:rPr lang="ru-RU" sz="2800" dirty="0" smtClean="0"/>
              <a:t>визитные карточки</a:t>
            </a:r>
          </a:p>
          <a:p>
            <a:r>
              <a:rPr lang="ru-RU" sz="2800" dirty="0" smtClean="0"/>
              <a:t>объявления</a:t>
            </a:r>
          </a:p>
          <a:p>
            <a:r>
              <a:rPr lang="ru-RU" sz="2800" dirty="0" smtClean="0"/>
              <a:t>приглашения</a:t>
            </a:r>
          </a:p>
          <a:p>
            <a:r>
              <a:rPr lang="ru-RU" sz="2800" dirty="0" smtClean="0"/>
              <a:t>«Дни открытых дверей»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3002" t="8859" r="13945" b="5532"/>
          <a:stretch>
            <a:fillRect/>
          </a:stretch>
        </p:blipFill>
        <p:spPr bwMode="auto">
          <a:xfrm>
            <a:off x="4860032" y="1484784"/>
            <a:ext cx="3960440" cy="2609359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20170503_132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93096"/>
            <a:ext cx="2915816" cy="218686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V </a:t>
            </a:r>
            <a:r>
              <a:rPr lang="ru-RU" sz="3200" b="1" dirty="0" smtClean="0">
                <a:solidFill>
                  <a:srgbClr val="006600"/>
                </a:solidFill>
              </a:rPr>
              <a:t>этап. </a:t>
            </a:r>
            <a:r>
              <a:rPr lang="ru-RU" sz="3200" b="1" dirty="0">
                <a:solidFill>
                  <a:srgbClr val="006600"/>
                </a:solidFill>
              </a:rPr>
              <a:t>Руководство и координация системой платных образовательных услуг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Заведующий МДОУ: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принимает решение об организации  платных образовательных услуг</a:t>
            </a:r>
          </a:p>
          <a:p>
            <a:r>
              <a:rPr lang="ru-RU" dirty="0" smtClean="0"/>
              <a:t>назначает работников на проведение занятий</a:t>
            </a:r>
          </a:p>
          <a:p>
            <a:r>
              <a:rPr lang="ru-RU" dirty="0" smtClean="0"/>
              <a:t>определяет функциональные обязанности работников</a:t>
            </a:r>
          </a:p>
          <a:p>
            <a:r>
              <a:rPr lang="ru-RU" dirty="0" smtClean="0"/>
              <a:t>издаёт приказы и распоряжения по организации деятельности групп</a:t>
            </a:r>
          </a:p>
          <a:p>
            <a:r>
              <a:rPr lang="ru-RU" dirty="0" smtClean="0"/>
              <a:t>заключает договора с родителями (законными представителями)</a:t>
            </a:r>
          </a:p>
          <a:p>
            <a:r>
              <a:rPr lang="ru-RU" dirty="0" smtClean="0"/>
              <a:t>утверждает калькуляцию стоимости платных образовательных услуг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6600"/>
                </a:solidFill>
              </a:rPr>
              <a:t>V </a:t>
            </a:r>
            <a:r>
              <a:rPr lang="ru-RU" sz="3200" b="1" dirty="0" smtClean="0">
                <a:solidFill>
                  <a:srgbClr val="006600"/>
                </a:solidFill>
              </a:rPr>
              <a:t>этап. </a:t>
            </a:r>
            <a:r>
              <a:rPr lang="ru-RU" sz="3200" b="1" dirty="0">
                <a:solidFill>
                  <a:srgbClr val="006600"/>
                </a:solidFill>
              </a:rPr>
              <a:t>Руководство и координация системой платных образовательных услуг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b="1" dirty="0" smtClean="0"/>
              <a:t>Методист  МДОУ:</a:t>
            </a:r>
          </a:p>
          <a:p>
            <a:r>
              <a:rPr lang="ru-RU" sz="2200" dirty="0" smtClean="0"/>
              <a:t>по согласованию с родителями (законными представителями) осуществляет предварительное комплектование групп</a:t>
            </a:r>
          </a:p>
          <a:p>
            <a:r>
              <a:rPr lang="ru-RU" sz="2200" dirty="0" smtClean="0"/>
              <a:t>разрабатывает совместно с педагогами соответствующие программы и учебные планы</a:t>
            </a:r>
          </a:p>
          <a:p>
            <a:r>
              <a:rPr lang="ru-RU" sz="2200" dirty="0" smtClean="0"/>
              <a:t>организует оказание методической помощи педагогам</a:t>
            </a:r>
          </a:p>
          <a:p>
            <a:r>
              <a:rPr lang="ru-RU" sz="2200" dirty="0" smtClean="0"/>
              <a:t>организует образовательный процесс в соответствии с утверждёнными программами и учебными планами</a:t>
            </a:r>
          </a:p>
          <a:p>
            <a:r>
              <a:rPr lang="ru-RU" sz="2200" dirty="0" smtClean="0"/>
              <a:t>осуществляет контроль за организацией учебно-воспитательного процесса, соблюдением санитарных норм и правил для образовательных учреждений, обеспечением сохранности жизни и здоровья детей </a:t>
            </a:r>
          </a:p>
          <a:p>
            <a:r>
              <a:rPr lang="ru-RU" sz="2200" dirty="0" smtClean="0"/>
              <a:t>ведет учёт рабочего времени педагогических работников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VI этап. Контроль качества оказания </a:t>
            </a:r>
            <a:r>
              <a:rPr lang="ru-RU" sz="3200" b="1" dirty="0" smtClean="0">
                <a:solidFill>
                  <a:srgbClr val="006600"/>
                </a:solidFill>
              </a:rPr>
              <a:t>платных </a:t>
            </a:r>
            <a:r>
              <a:rPr lang="ru-RU" sz="3200" b="1" dirty="0">
                <a:solidFill>
                  <a:srgbClr val="006600"/>
                </a:solidFill>
              </a:rPr>
              <a:t>образовательных услуг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Контроль за качеством предоставляемых услуг</a:t>
            </a:r>
            <a:endParaRPr lang="ru-RU" dirty="0"/>
          </a:p>
          <a:p>
            <a:r>
              <a:rPr lang="ru-RU" dirty="0" smtClean="0"/>
              <a:t>Проведение ежеквартальных </a:t>
            </a:r>
            <a:r>
              <a:rPr lang="ru-RU" dirty="0"/>
              <a:t>отчетных мероприятий</a:t>
            </a:r>
          </a:p>
          <a:p>
            <a:r>
              <a:rPr lang="ru-RU" dirty="0" smtClean="0"/>
              <a:t>Анкетирование </a:t>
            </a:r>
            <a:r>
              <a:rPr lang="ru-RU" dirty="0"/>
              <a:t>родителей по предоставлению </a:t>
            </a:r>
            <a:r>
              <a:rPr lang="ru-RU" dirty="0" smtClean="0"/>
              <a:t>платных образовательных услуг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Смета расчета включает: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затраты </a:t>
            </a:r>
            <a:r>
              <a:rPr lang="ru-RU" dirty="0"/>
              <a:t>на оплату </a:t>
            </a:r>
            <a:r>
              <a:rPr lang="ru-RU" dirty="0" smtClean="0"/>
              <a:t>труда, начисление на оплату труда</a:t>
            </a:r>
            <a:endParaRPr lang="ru-RU" dirty="0"/>
          </a:p>
          <a:p>
            <a:r>
              <a:rPr lang="ru-RU" dirty="0" smtClean="0"/>
              <a:t>затраты </a:t>
            </a:r>
            <a:r>
              <a:rPr lang="ru-RU" dirty="0"/>
              <a:t>на коммунальные </a:t>
            </a:r>
            <a:r>
              <a:rPr lang="ru-RU" dirty="0" smtClean="0"/>
              <a:t>услуги</a:t>
            </a:r>
            <a:endParaRPr lang="ru-RU" dirty="0"/>
          </a:p>
          <a:p>
            <a:r>
              <a:rPr lang="ru-RU" dirty="0" smtClean="0"/>
              <a:t>затраты </a:t>
            </a:r>
            <a:r>
              <a:rPr lang="ru-RU" dirty="0"/>
              <a:t>на развитие материально-технической базы  </a:t>
            </a:r>
            <a:r>
              <a:rPr lang="ru-RU" dirty="0" smtClean="0"/>
              <a:t>образования</a:t>
            </a:r>
            <a:endParaRPr lang="ru-RU" dirty="0"/>
          </a:p>
          <a:p>
            <a:r>
              <a:rPr lang="ru-RU" dirty="0" smtClean="0"/>
              <a:t>прочие расходы</a:t>
            </a:r>
            <a:endParaRPr lang="ru-RU" dirty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Денежные </a:t>
            </a:r>
            <a:r>
              <a:rPr lang="ru-RU" i="1" dirty="0"/>
              <a:t>средства перечисляются </a:t>
            </a:r>
            <a:r>
              <a:rPr lang="ru-RU" b="1" i="1" dirty="0"/>
              <a:t>на лицевой счёт детского сада</a:t>
            </a:r>
            <a:r>
              <a:rPr lang="ru-RU" i="1" dirty="0"/>
              <a:t>, открытый в департаменте финансов мэрии города Ярославля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336704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Перспективы развития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400" dirty="0"/>
              <a:t>продолжать работу по созданию механизма </a:t>
            </a:r>
            <a:r>
              <a:rPr lang="ru-RU" sz="3400" dirty="0" smtClean="0"/>
              <a:t>выявления потребностей </a:t>
            </a:r>
            <a:r>
              <a:rPr lang="ru-RU" sz="3400" dirty="0"/>
              <a:t>в </a:t>
            </a:r>
            <a:r>
              <a:rPr lang="ru-RU" sz="3400" dirty="0" smtClean="0"/>
              <a:t>платных образовательных услугах</a:t>
            </a:r>
          </a:p>
          <a:p>
            <a:pPr lvl="0">
              <a:buNone/>
            </a:pPr>
            <a:endParaRPr lang="ru-RU" sz="3400" dirty="0"/>
          </a:p>
          <a:p>
            <a:r>
              <a:rPr lang="ru-RU" sz="3400" dirty="0"/>
              <a:t>расширять спектр </a:t>
            </a:r>
            <a:r>
              <a:rPr lang="ru-RU" sz="3400" dirty="0" smtClean="0"/>
              <a:t>платных образовательных услуг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«…повышении гибкости и многообразия форм предоставления услуг системы дошкольного образования», «создании системы выявления и поддержки одаренных детей…»</a:t>
            </a:r>
          </a:p>
          <a:p>
            <a:pPr>
              <a:buNone/>
            </a:pPr>
            <a:endParaRPr lang="ru-RU" i="1" dirty="0" smtClean="0"/>
          </a:p>
          <a:p>
            <a:pPr algn="r">
              <a:buNone/>
            </a:pPr>
            <a:r>
              <a:rPr lang="ru-RU" sz="2400" dirty="0" smtClean="0"/>
              <a:t>(Концепция долгосрочного социально-экономического развития Российской Федерации на период до 2020 года)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784976" cy="6336704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Спасибо за внимание!</a:t>
            </a:r>
            <a:br>
              <a:rPr lang="ru-RU" sz="6000" b="1" dirty="0" smtClean="0">
                <a:solidFill>
                  <a:srgbClr val="006600"/>
                </a:solidFill>
              </a:rPr>
            </a:br>
            <a:r>
              <a:rPr lang="ru-RU" sz="6000" b="1" dirty="0" smtClean="0">
                <a:solidFill>
                  <a:srgbClr val="006600"/>
                </a:solidFill>
              </a:rPr>
              <a:t>Приглашаем к сотрудничеству!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6021288"/>
            <a:ext cx="5184576" cy="404664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300" dirty="0" smtClean="0">
                <a:solidFill>
                  <a:schemeClr val="tx1"/>
                </a:solidFill>
                <a:latin typeface="Monotype Corsiva" pitchFamily="66" charset="0"/>
              </a:rPr>
              <a:t>МДОУ «Детский сад № 228»</a:t>
            </a:r>
            <a:endParaRPr lang="ru-RU" sz="2000" spc="3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1дошкольных образовательных организациях</a:t>
            </a:r>
          </a:p>
          <a:p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платные услуги оказываются: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2017 г. -  37 ДОУ (23, 7%)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2018 г. -   53 ДОУ  (33, 8%)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. Возрастает запрос родителей (законных представителей) на платные услуги.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Растет конкуренция между дошкольными образовательными учреждениями и учреждениями дополнительного образования.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Педагоги мотивируются на профессиональный рост и самосовершенствование. . Сохраняется низкий процент оказания платных услуг в муниципальных 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Потребность дошкольных организаций в дополнительном финансировании из внебюджетных источников с целью оптимизации бюджетных средств.</a:t>
            </a:r>
          </a:p>
          <a:p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Ошибки в организации платных услуг, выявляемые в ходе проверок надзорными органами.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0680"/>
          </a:xfrm>
        </p:spPr>
        <p:txBody>
          <a:bodyPr>
            <a:noAutofit/>
          </a:bodyPr>
          <a:lstStyle/>
          <a:p>
            <a:pPr marL="0" indent="0"/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это актуально?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1.В дошкольных образовательных организациях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 платные услуги оказываются: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2017 г. -  37 ДОУ (23, 7%)</a:t>
            </a:r>
            <a:b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2018 г. -   53 ДОУ  (33, 8%)</a:t>
            </a:r>
            <a:b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. Возрастает запрос родителей (законных представителей) на платные услуги.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Растет конкуренция между дошкольными образовательными учреждениями и учреждениями дополнительного образования.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Педагоги мотивируются на профессиональный рост и самосовершенствование. . Сохраняется низкий процент оказания платных услуг в муниципальных 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Потребность дошкольных организаций в дополнительном финансировании из внебюджетных источников с целью оптимизации бюджетных средств.</a:t>
            </a:r>
            <a:b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Ошибки в организации платных услуг, выявляемые в ходе проверок надзорными органами.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6600"/>
                </a:solidFill>
              </a:rPr>
              <a:t>Нормативно-правовая база</a:t>
            </a:r>
            <a:endParaRPr lang="ru-RU" sz="34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x-none" sz="2000" smtClean="0"/>
              <a:t>Федеральны</a:t>
            </a:r>
            <a:r>
              <a:rPr lang="ru-RU" sz="2000" dirty="0" err="1" smtClean="0"/>
              <a:t>й</a:t>
            </a:r>
            <a:r>
              <a:rPr lang="x-none" sz="2000" smtClean="0"/>
              <a:t> закон Российской Федерации от 29 декабря 2012 г. N 273</a:t>
            </a:r>
            <a:r>
              <a:rPr lang="ru-RU" sz="2000" dirty="0" smtClean="0"/>
              <a:t>-</a:t>
            </a:r>
            <a:r>
              <a:rPr lang="x-none" sz="2000" smtClean="0"/>
              <a:t>ФЗ</a:t>
            </a:r>
            <a:endParaRPr lang="ru-RU" sz="2000" b="1" dirty="0" smtClean="0"/>
          </a:p>
          <a:p>
            <a:pPr>
              <a:lnSpc>
                <a:spcPct val="75000"/>
              </a:lnSpc>
            </a:pPr>
            <a:r>
              <a:rPr lang="ru-RU" sz="2000" dirty="0" smtClean="0"/>
              <a:t>Закон Российской Федерации от 07.02.1992 № 2300-1 «О защите прав потребителей»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Правила оказания платных образовательных услуг в сфере дошкольного и общего образования, утвержденными Постановлением Правительства Российской Федерации от 15.08.2013 № 706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Федеральный закон от 12.01.1996 № 7-ФЗ "О некоммерческих организациях" (ред. от 22.07.2010)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Федеральный закон от 24.07.1998 № 124-ФЗ «Об основных гарантиях прав детей в Российской Федерации»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Письмо Минобразования России от 19.01.2000 № 14-51-59ин/04 «О соблюдении законодательства о защите прав потребителей при оказании платных образовательных услуг»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Приказ Министерства образования РФ от 15.03.2002 № 864 «Об утверждении примерной формы договора об оказании платных образовательных услуг в сфере общего образования»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Постановление Правительства РФ от 31.03.2009 № 277 "Об утверждении Положения о лицензировании образовательной деятельности" (ред.от 4.09.2010)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Инструкция по бухгалтерскому учету в бюджетных учреждениях, утвержденная приказом Министерства финансов РФ от 10.02.2006 № 25-н</a:t>
            </a:r>
          </a:p>
          <a:p>
            <a:pPr>
              <a:lnSpc>
                <a:spcPct val="75000"/>
              </a:lnSpc>
            </a:pPr>
            <a:endParaRPr lang="ru-RU" sz="2000" dirty="0" smtClean="0"/>
          </a:p>
          <a:p>
            <a:pPr>
              <a:lnSpc>
                <a:spcPct val="75000"/>
              </a:lnSpc>
            </a:pPr>
            <a:endParaRPr lang="ru-RU" sz="2000" dirty="0" smtClean="0"/>
          </a:p>
          <a:p>
            <a:pPr>
              <a:lnSpc>
                <a:spcPct val="75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669360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endParaRPr lang="ru-RU" sz="2000" dirty="0" smtClean="0"/>
          </a:p>
          <a:p>
            <a:pPr>
              <a:lnSpc>
                <a:spcPct val="75000"/>
              </a:lnSpc>
            </a:pPr>
            <a:r>
              <a:rPr lang="ru-RU" sz="2000" dirty="0" smtClean="0"/>
              <a:t>Постановление Правительства РФ № 706 «Об утверждении Правил оказания платных образовательных услуг в сфере дошкольного и общего образования»</a:t>
            </a:r>
          </a:p>
          <a:p>
            <a:pPr>
              <a:lnSpc>
                <a:spcPct val="75000"/>
              </a:lnSpc>
            </a:pPr>
            <a:r>
              <a:rPr lang="x-none" sz="2000" smtClean="0"/>
              <a:t>Постановление Главного государственного санитарного врача Российской Федерации от 15 мая 2013 г. N 26 г. Москва от "Об утверждении СанПиН 2.4.1.3049-13 "Санитарно эпидемиологические требования к устройству, содержанию и организации режима работы дошкольных образовательных организаций""</a:t>
            </a:r>
            <a:r>
              <a:rPr lang="ru-RU" sz="2000" dirty="0" smtClean="0"/>
              <a:t>  (с изменениями от 27.08.2015)</a:t>
            </a:r>
          </a:p>
          <a:p>
            <a:pPr>
              <a:lnSpc>
                <a:spcPct val="75000"/>
              </a:lnSpc>
            </a:pPr>
            <a:r>
              <a:rPr lang="ru-RU" sz="2000" dirty="0" smtClean="0"/>
              <a:t>Устав детского сада</a:t>
            </a:r>
          </a:p>
          <a:p>
            <a:pPr>
              <a:lnSpc>
                <a:spcPct val="75000"/>
              </a:lnSpc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 Российской Федерации</a:t>
            </a:r>
          </a:p>
          <a:p>
            <a:pPr>
              <a:lnSpc>
                <a:spcPct val="75000"/>
              </a:lnSpc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29.08.2013г. № 1008</a:t>
            </a:r>
            <a:b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организации и осуществления образовательной   деятельности по дополнительным общеобразовательным программам»</a:t>
            </a:r>
          </a:p>
          <a:p>
            <a:pPr>
              <a:lnSpc>
                <a:spcPct val="75000"/>
              </a:lnSpc>
            </a:pP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</a:t>
            </a:r>
          </a:p>
          <a:p>
            <a:pPr>
              <a:lnSpc>
                <a:spcPct val="75000"/>
              </a:lnSpc>
            </a:pP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РФ от 25.10.2013г. № 1185 </a:t>
            </a:r>
            <a:b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«Об утверждении примерной формы договора об образовании на</a:t>
            </a:r>
            <a:b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обучение   по   дополнительным образовательным программам»</a:t>
            </a:r>
          </a:p>
          <a:p>
            <a:pPr>
              <a:lnSpc>
                <a:spcPct val="75000"/>
              </a:lnSpc>
            </a:pP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основных гарантиях прав ребенка в РФ» № 214 – ФЗ от 24.07.1997г.</a:t>
            </a:r>
          </a:p>
          <a:p>
            <a:pPr>
              <a:lnSpc>
                <a:spcPct val="75000"/>
              </a:lnSpc>
            </a:pP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РФ от 18.11.2015г. № 09-3242 «О направлении информации «Методические рекомендации по проектированию дошкольных образовательных программ»; </a:t>
            </a:r>
            <a:b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Закон о налоге на прибыль предприятий и организаций;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Для организации платных  образовательных услуг необходимо:</a:t>
            </a: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424936" cy="52578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провести </a:t>
            </a:r>
            <a:r>
              <a:rPr lang="ru-RU" sz="2600" dirty="0"/>
              <a:t>анализ материально-технической базы, необходимой для организации услуг и анализ кадрового состава сотрудников</a:t>
            </a:r>
          </a:p>
          <a:p>
            <a:r>
              <a:rPr lang="ru-RU" sz="2600" dirty="0" smtClean="0"/>
              <a:t>изучить </a:t>
            </a:r>
            <a:r>
              <a:rPr lang="ru-RU" sz="2600" dirty="0"/>
              <a:t>спрос на платные услуги</a:t>
            </a:r>
          </a:p>
          <a:p>
            <a:r>
              <a:rPr lang="ru-RU" sz="2600" dirty="0" smtClean="0"/>
              <a:t>определить </a:t>
            </a:r>
            <a:r>
              <a:rPr lang="ru-RU" sz="2600" dirty="0"/>
              <a:t>предполагаемый перечень видов услуг, которые будут реализовываться</a:t>
            </a:r>
          </a:p>
          <a:p>
            <a:r>
              <a:rPr lang="ru-RU" sz="2600" dirty="0" smtClean="0"/>
              <a:t>организовать </a:t>
            </a:r>
            <a:r>
              <a:rPr lang="ru-RU" sz="2600" dirty="0"/>
              <a:t>рекламу услуг </a:t>
            </a:r>
            <a:r>
              <a:rPr lang="ru-RU" sz="2600" dirty="0" smtClean="0"/>
              <a:t>(издание </a:t>
            </a:r>
            <a:r>
              <a:rPr lang="ru-RU" sz="2600" dirty="0"/>
              <a:t>буклетов, афиш, </a:t>
            </a:r>
            <a:r>
              <a:rPr lang="ru-RU" sz="2600" dirty="0" smtClean="0"/>
              <a:t>рекламы, </a:t>
            </a:r>
            <a:r>
              <a:rPr lang="ru-RU" sz="2600" dirty="0"/>
              <a:t>анкетирования, письменного </a:t>
            </a:r>
            <a:r>
              <a:rPr lang="ru-RU" sz="2600" dirty="0" smtClean="0"/>
              <a:t>или устного </a:t>
            </a:r>
            <a:r>
              <a:rPr lang="ru-RU" sz="2600" dirty="0"/>
              <a:t>опроса, организации «Дней открытых </a:t>
            </a:r>
            <a:r>
              <a:rPr lang="ru-RU" sz="2600" dirty="0" smtClean="0"/>
              <a:t>дверей»)</a:t>
            </a:r>
            <a:endParaRPr lang="ru-RU" sz="2600" dirty="0"/>
          </a:p>
          <a:p>
            <a:r>
              <a:rPr lang="ru-RU" sz="2600" dirty="0" smtClean="0"/>
              <a:t>изучить </a:t>
            </a:r>
            <a:r>
              <a:rPr lang="ru-RU" sz="2600" dirty="0"/>
              <a:t>виды услуг, оказываемых конкурентами и провести анализ стоимости аналогичных услуг, оказываемых 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Модель организации платных </a:t>
            </a:r>
            <a:r>
              <a:rPr lang="ru-RU" sz="3200" b="1" dirty="0" smtClean="0">
                <a:solidFill>
                  <a:srgbClr val="006600"/>
                </a:solidFill>
              </a:rPr>
              <a:t/>
            </a:r>
            <a:br>
              <a:rPr lang="ru-RU" sz="3200" b="1" dirty="0" smtClean="0">
                <a:solidFill>
                  <a:srgbClr val="006600"/>
                </a:solidFill>
              </a:rPr>
            </a:br>
            <a:r>
              <a:rPr lang="ru-RU" sz="3200" b="1" dirty="0" smtClean="0">
                <a:solidFill>
                  <a:srgbClr val="006600"/>
                </a:solidFill>
              </a:rPr>
              <a:t> </a:t>
            </a:r>
            <a:r>
              <a:rPr lang="ru-RU" sz="3200" b="1" dirty="0">
                <a:solidFill>
                  <a:srgbClr val="006600"/>
                </a:solidFill>
              </a:rPr>
              <a:t>образовательных услуг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700808"/>
            <a:ext cx="8352928" cy="576064"/>
          </a:xfrm>
          <a:prstGeom prst="roundRect">
            <a:avLst/>
          </a:prstGeom>
          <a:solidFill>
            <a:srgbClr val="99FF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Получение лицензии на осуществление образовательной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564904"/>
            <a:ext cx="8352928" cy="576064"/>
          </a:xfrm>
          <a:prstGeom prst="roundRect">
            <a:avLst/>
          </a:prstGeom>
          <a:solidFill>
            <a:srgbClr val="99FF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Определение спектра платных образовательных услуг, назначение специалистов по направлениям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429000"/>
            <a:ext cx="8352928" cy="576064"/>
          </a:xfrm>
          <a:prstGeom prst="roundRect">
            <a:avLst/>
          </a:prstGeom>
          <a:solidFill>
            <a:srgbClr val="99FF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Создание материально-технической, нормативной базы,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составление рабочих программ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293096"/>
            <a:ext cx="8352928" cy="576064"/>
          </a:xfrm>
          <a:prstGeom prst="roundRect">
            <a:avLst/>
          </a:prstGeom>
          <a:solidFill>
            <a:srgbClr val="99FF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Информирование родительской общественности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5157192"/>
            <a:ext cx="8352928" cy="576064"/>
          </a:xfrm>
          <a:prstGeom prst="roundRect">
            <a:avLst/>
          </a:prstGeom>
          <a:solidFill>
            <a:srgbClr val="99FF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Руководство и координация системой платных образовательных услуг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6021288"/>
            <a:ext cx="8352928" cy="576064"/>
          </a:xfrm>
          <a:prstGeom prst="roundRect">
            <a:avLst/>
          </a:prstGeom>
          <a:solidFill>
            <a:srgbClr val="99FF66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Контроль качества оказания платных образовательных услуг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5" idx="2"/>
            <a:endCxn id="6" idx="0"/>
          </p:cNvCxnSpPr>
          <p:nvPr/>
        </p:nvCxnSpPr>
        <p:spPr>
          <a:xfrm>
            <a:off x="4644008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7" idx="2"/>
          </p:cNvCxnSpPr>
          <p:nvPr/>
        </p:nvCxnSpPr>
        <p:spPr>
          <a:xfrm>
            <a:off x="4644008" y="40050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2"/>
          </p:cNvCxnSpPr>
          <p:nvPr/>
        </p:nvCxnSpPr>
        <p:spPr>
          <a:xfrm>
            <a:off x="464400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</p:cNvCxnSpPr>
          <p:nvPr/>
        </p:nvCxnSpPr>
        <p:spPr>
          <a:xfrm>
            <a:off x="4644008" y="57332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1409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2101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I этап. Получение </a:t>
            </a:r>
            <a:r>
              <a:rPr lang="ru-RU" sz="3200" b="1" dirty="0">
                <a:solidFill>
                  <a:srgbClr val="006600"/>
                </a:solidFill>
              </a:rPr>
              <a:t>лицензии </a:t>
            </a:r>
            <a:r>
              <a:rPr lang="ru-RU" sz="3200" b="1" dirty="0" smtClean="0">
                <a:solidFill>
                  <a:srgbClr val="006600"/>
                </a:solidFill>
              </a:rPr>
              <a:t>на осуществление </a:t>
            </a:r>
            <a:r>
              <a:rPr lang="ru-RU" sz="3200" b="1" dirty="0">
                <a:solidFill>
                  <a:srgbClr val="006600"/>
                </a:solidFill>
              </a:rPr>
              <a:t>образовательной деятельности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4198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Получение заключения «Центра гигиены и эпидемиологии в ЯО»</a:t>
            </a:r>
          </a:p>
          <a:p>
            <a:r>
              <a:rPr lang="ru-RU" sz="2400" dirty="0" smtClean="0"/>
              <a:t>Получение заключения Управления Федеральной службы по надзору в сфере защиты прав потребителей и благополучия человека по ЯО</a:t>
            </a:r>
          </a:p>
          <a:p>
            <a:r>
              <a:rPr lang="ru-RU" sz="2400" dirty="0" smtClean="0"/>
              <a:t>Получение заключения УНД ГУ МЧС России по ЯО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Подача документов в отдел лицензирования и государственной аккредитации департамента образования Ярославской области</a:t>
            </a:r>
          </a:p>
          <a:p>
            <a:r>
              <a:rPr lang="ru-RU" sz="2400" dirty="0" smtClean="0"/>
              <a:t>Выход представителя департамента образования Ярославской области в учреждение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Получение лицензии в департаменте образования</a:t>
            </a:r>
          </a:p>
          <a:p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60648"/>
            <a:ext cx="8784976" cy="6408712"/>
          </a:xfrm>
          <a:prstGeom prst="rect">
            <a:avLst/>
          </a:prstGeom>
          <a:solidFill>
            <a:srgbClr val="006600">
              <a:alpha val="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35280" cy="101297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I этап. Получение лицензии на осуществление образовательной деятельности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5"/>
            <a:ext cx="3528392" cy="4894705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438" y="1772816"/>
            <a:ext cx="3481970" cy="4896544"/>
          </a:xfrm>
          <a:prstGeom prst="rect">
            <a:avLst/>
          </a:prstGeom>
          <a:ln w="158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</TotalTime>
  <Words>1113</Words>
  <Application>Microsoft Office PowerPoint</Application>
  <PresentationFormat>Экран (4:3)</PresentationFormat>
  <Paragraphs>153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«Организация внебюджетной деятельности как средство повышения эффективности работы ДОУ в современных социально-экономических условиях»    Ярославль 2019 г. </vt:lpstr>
      <vt:lpstr>Слайд 2</vt:lpstr>
      <vt:lpstr>   Почему это актуально?  1.В дошкольных образовательных организациях  платные услуги оказываются: 2017 г. -  37 ДОУ (23, 7%) 2018 г. -   53 ДОУ  (33, 8%) 2. Возрастает запрос родителей (законных представителей) на платные услуги. 3. Растет конкуренция между дошкольными образовательными учреждениями и учреждениями дополнительного образования. 4. Педагоги мотивируются на профессиональный рост и самосовершенствование. . Сохраняется низкий процент оказания платных услуг в муниципальных  5. Потребность дошкольных организаций в дополнительном финансировании из внебюджетных источников с целью оптимизации бюджетных средств. 6. Ошибки в организации платных услуг, выявляемые в ходе проверок надзорными органами.  </vt:lpstr>
      <vt:lpstr>Нормативно-правовая база</vt:lpstr>
      <vt:lpstr>Слайд 5</vt:lpstr>
      <vt:lpstr>Для организации платных  образовательных услуг необходимо: </vt:lpstr>
      <vt:lpstr>Модель организации платных   образовательных услуг</vt:lpstr>
      <vt:lpstr>I этап. Получение лицензии на осуществление образовательной деятельности</vt:lpstr>
      <vt:lpstr>I этап. Получение лицензии на осуществление образовательной деятельности</vt:lpstr>
      <vt:lpstr>II этап. Определение спектра платных  образовательных услуг, назначение специалистов по направлениям платных образовательных услуг</vt:lpstr>
      <vt:lpstr>III этап. Создание материально-технической, нормативной базы, составление рабочих программ</vt:lpstr>
      <vt:lpstr>Пакет документов по предоставлению платных образовательных услуг</vt:lpstr>
      <vt:lpstr>Структура рабочих программ</vt:lpstr>
      <vt:lpstr>IV этап. Информирование родительской общественности</vt:lpstr>
      <vt:lpstr>V этап. Руководство и координация системой платных образовательных услуг</vt:lpstr>
      <vt:lpstr>V этап. Руководство и координация системой платных образовательных услуг</vt:lpstr>
      <vt:lpstr>VI этап. Контроль качества оказания платных образовательных услуг</vt:lpstr>
      <vt:lpstr>Смета расчета включает:</vt:lpstr>
      <vt:lpstr>Перспективы развития</vt:lpstr>
      <vt:lpstr>Спасибо за внимание! Приглашаем к сотрудничеству!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 по организации платного дополнительного образования в МДОУ «Детский сад № 228»</dc:title>
  <dc:creator>ПК</dc:creator>
  <cp:lastModifiedBy>123</cp:lastModifiedBy>
  <cp:revision>123</cp:revision>
  <dcterms:created xsi:type="dcterms:W3CDTF">2017-04-21T10:33:28Z</dcterms:created>
  <dcterms:modified xsi:type="dcterms:W3CDTF">2019-03-26T11:23:02Z</dcterms:modified>
</cp:coreProperties>
</file>