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306" r:id="rId2"/>
    <p:sldId id="280" r:id="rId3"/>
    <p:sldId id="301" r:id="rId4"/>
    <p:sldId id="287" r:id="rId5"/>
    <p:sldId id="302" r:id="rId6"/>
    <p:sldId id="304" r:id="rId7"/>
    <p:sldId id="276" r:id="rId8"/>
    <p:sldId id="278" r:id="rId9"/>
    <p:sldId id="284" r:id="rId10"/>
    <p:sldId id="261" r:id="rId11"/>
    <p:sldId id="282" r:id="rId12"/>
    <p:sldId id="283" r:id="rId13"/>
    <p:sldId id="290" r:id="rId14"/>
    <p:sldId id="289" r:id="rId15"/>
    <p:sldId id="309" r:id="rId16"/>
    <p:sldId id="286" r:id="rId17"/>
    <p:sldId id="292" r:id="rId18"/>
    <p:sldId id="293" r:id="rId19"/>
    <p:sldId id="285" r:id="rId20"/>
    <p:sldId id="310" r:id="rId21"/>
    <p:sldId id="288" r:id="rId22"/>
    <p:sldId id="295" r:id="rId23"/>
    <p:sldId id="281" r:id="rId24"/>
    <p:sldId id="258" r:id="rId25"/>
    <p:sldId id="262" r:id="rId26"/>
    <p:sldId id="311" r:id="rId27"/>
    <p:sldId id="297" r:id="rId28"/>
    <p:sldId id="263" r:id="rId29"/>
    <p:sldId id="299" r:id="rId30"/>
    <p:sldId id="294" r:id="rId31"/>
    <p:sldId id="296" r:id="rId32"/>
    <p:sldId id="265" r:id="rId33"/>
    <p:sldId id="298" r:id="rId34"/>
    <p:sldId id="300" r:id="rId35"/>
    <p:sldId id="312" r:id="rId36"/>
    <p:sldId id="305" r:id="rId37"/>
    <p:sldId id="266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006600"/>
    <a:srgbClr val="990033"/>
    <a:srgbClr val="660066"/>
    <a:srgbClr val="800080"/>
    <a:srgbClr val="0000FF"/>
    <a:srgbClr val="0000CC"/>
    <a:srgbClr val="FF0000"/>
    <a:srgbClr val="CC0099"/>
    <a:srgbClr val="00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>
      <p:cViewPr>
        <p:scale>
          <a:sx n="100" d="100"/>
          <a:sy n="100" d="100"/>
        </p:scale>
        <p:origin x="-1944" y="-3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227E-3554-4F1F-A1D7-998DEB90A79D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76296-B842-434F-A77A-8DDC0237E2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227E-3554-4F1F-A1D7-998DEB90A79D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76296-B842-434F-A77A-8DDC0237E2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227E-3554-4F1F-A1D7-998DEB90A79D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76296-B842-434F-A77A-8DDC0237E2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227E-3554-4F1F-A1D7-998DEB90A79D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76296-B842-434F-A77A-8DDC0237E2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227E-3554-4F1F-A1D7-998DEB90A79D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76296-B842-434F-A77A-8DDC0237E2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227E-3554-4F1F-A1D7-998DEB90A79D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76296-B842-434F-A77A-8DDC0237E2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227E-3554-4F1F-A1D7-998DEB90A79D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76296-B842-434F-A77A-8DDC0237E2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227E-3554-4F1F-A1D7-998DEB90A79D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76296-B842-434F-A77A-8DDC0237E2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227E-3554-4F1F-A1D7-998DEB90A79D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76296-B842-434F-A77A-8DDC0237E2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227E-3554-4F1F-A1D7-998DEB90A79D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76296-B842-434F-A77A-8DDC0237E2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8227E-3554-4F1F-A1D7-998DEB90A79D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76296-B842-434F-A77A-8DDC0237E2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8227E-3554-4F1F-A1D7-998DEB90A79D}" type="datetimeFigureOut">
              <a:rPr lang="ru-RU" smtClean="0"/>
              <a:pPr/>
              <a:t>11.03.2020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76296-B842-434F-A77A-8DDC0237E21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4%D1%80%D0%B0%D0%BD%D1%86%D1%83%D0%B7%D1%81%D0%BA%D0%B8%D0%B9_%D1%8F%D0%B7%D1%8B%D0%BA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u.wikipedia.org/wiki/%D0%9B%D0%B0%D1%82%D0%B8%D0%BD%D1%81%D0%BA%D0%B8%D0%B9_%D1%8F%D0%B7%D1%8B%D0%BA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60648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Департамент образования мэрии города Ярославля</a:t>
            </a:r>
            <a:br>
              <a:rPr lang="ru-RU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Муниципальное  дошкольное образовательное учреждение  «Детский сад  № 228»</a:t>
            </a:r>
            <a:endParaRPr lang="ru-RU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980728"/>
            <a:ext cx="8964488" cy="34778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coolSlan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500" b="1" dirty="0" smtClean="0">
                <a:ln w="11430">
                  <a:solidFill>
                    <a:srgbClr val="1C06E8"/>
                  </a:solidFill>
                </a:ln>
                <a:solidFill>
                  <a:srgbClr val="FF3300"/>
                </a:solidFill>
                <a:effectLst/>
                <a:latin typeface="Comic Sans MS" pitchFamily="66" charset="0"/>
              </a:rPr>
              <a:t>Сенсорно – интегративная </a:t>
            </a:r>
          </a:p>
          <a:p>
            <a:pPr algn="ctr"/>
            <a:r>
              <a:rPr lang="ru-RU" sz="5500" b="1" dirty="0" smtClean="0">
                <a:ln w="11430">
                  <a:solidFill>
                    <a:srgbClr val="1C06E8"/>
                  </a:solidFill>
                </a:ln>
                <a:solidFill>
                  <a:srgbClr val="FF3300"/>
                </a:solidFill>
                <a:latin typeface="Comic Sans MS" pitchFamily="66" charset="0"/>
              </a:rPr>
              <a:t>артикуляционная </a:t>
            </a:r>
          </a:p>
          <a:p>
            <a:pPr algn="ctr"/>
            <a:r>
              <a:rPr lang="ru-RU" sz="5500" b="1" dirty="0" smtClean="0">
                <a:ln w="11430">
                  <a:solidFill>
                    <a:srgbClr val="1C06E8"/>
                  </a:solidFill>
                </a:ln>
                <a:solidFill>
                  <a:srgbClr val="FF3300"/>
                </a:solidFill>
                <a:latin typeface="Comic Sans MS" pitchFamily="66" charset="0"/>
              </a:rPr>
              <a:t>гимнастика </a:t>
            </a:r>
          </a:p>
        </p:txBody>
      </p:sp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2150" t="13182" r="5691" b="13672"/>
          <a:stretch>
            <a:fillRect/>
          </a:stretch>
        </p:blipFill>
        <p:spPr bwMode="auto">
          <a:xfrm>
            <a:off x="107504" y="4529466"/>
            <a:ext cx="4464496" cy="232853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580112" y="5013176"/>
            <a:ext cx="3327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Учитель-логопед </a:t>
            </a:r>
            <a:endParaRPr lang="ru-RU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«МДОУ Детский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сад 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№ 228»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/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Задунайская 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Юлия  Станиславовна  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0032" y="6381328"/>
            <a:ext cx="1951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Ярославль,  </a:t>
            </a: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2020</a:t>
            </a:r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6632"/>
            <a:ext cx="9036496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660066"/>
                </a:solidFill>
                <a:latin typeface="Bookman Old Style" pitchFamily="18" charset="0"/>
              </a:rPr>
              <a:t>ПРАКСИС </a:t>
            </a:r>
            <a:r>
              <a:rPr lang="ru-RU" sz="3000" b="1" i="1" dirty="0" smtClean="0">
                <a:solidFill>
                  <a:srgbClr val="660066"/>
                </a:solidFill>
                <a:latin typeface="Bookman Old Style" pitchFamily="18" charset="0"/>
              </a:rPr>
              <a:t> </a:t>
            </a:r>
            <a:r>
              <a:rPr lang="ru-RU" sz="3000" b="1" i="1" dirty="0" smtClean="0">
                <a:solidFill>
                  <a:srgbClr val="660033"/>
                </a:solidFill>
                <a:latin typeface="Bookman Old Style" pitchFamily="18" charset="0"/>
              </a:rPr>
              <a:t>(греч. </a:t>
            </a:r>
            <a:r>
              <a:rPr lang="en-US" sz="3000" b="1" i="1" dirty="0" smtClean="0">
                <a:solidFill>
                  <a:srgbClr val="660033"/>
                </a:solidFill>
                <a:latin typeface="Bookman Old Style" pitchFamily="18" charset="0"/>
              </a:rPr>
              <a:t>praxis </a:t>
            </a:r>
            <a:r>
              <a:rPr lang="ru-RU" sz="3000" b="1" i="1" dirty="0" smtClean="0">
                <a:solidFill>
                  <a:srgbClr val="660033"/>
                </a:solidFill>
                <a:latin typeface="Bookman Old Style" pitchFamily="18" charset="0"/>
              </a:rPr>
              <a:t>–</a:t>
            </a:r>
            <a:r>
              <a:rPr lang="en-US" sz="3000" b="1" i="1" dirty="0" smtClean="0">
                <a:solidFill>
                  <a:srgbClr val="660033"/>
                </a:solidFill>
                <a:latin typeface="Bookman Old Style" pitchFamily="18" charset="0"/>
              </a:rPr>
              <a:t> </a:t>
            </a:r>
            <a:r>
              <a:rPr lang="ru-RU" sz="3000" b="1" i="1" dirty="0" smtClean="0">
                <a:solidFill>
                  <a:srgbClr val="660033"/>
                </a:solidFill>
                <a:latin typeface="Bookman Old Style" pitchFamily="18" charset="0"/>
              </a:rPr>
              <a:t>действие)</a:t>
            </a:r>
            <a:r>
              <a:rPr lang="en-US" sz="3000" b="1" i="1" dirty="0" smtClean="0">
                <a:solidFill>
                  <a:srgbClr val="660033"/>
                </a:solidFill>
                <a:latin typeface="Bookman Old Style" pitchFamily="18" charset="0"/>
              </a:rPr>
              <a:t> </a:t>
            </a:r>
            <a:endParaRPr lang="ru-RU" sz="3000" b="1" i="1" dirty="0" smtClean="0">
              <a:solidFill>
                <a:srgbClr val="660033"/>
              </a:solidFill>
              <a:latin typeface="Bookman Old Style" pitchFamily="18" charset="0"/>
            </a:endParaRPr>
          </a:p>
          <a:p>
            <a:pPr algn="ctr"/>
            <a:endParaRPr lang="ru-RU" sz="100" b="1" i="1" dirty="0" smtClean="0">
              <a:solidFill>
                <a:srgbClr val="660066"/>
              </a:solidFill>
              <a:latin typeface="Bookman Old Style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800080"/>
                </a:solidFill>
                <a:latin typeface="Cambria" pitchFamily="18" charset="0"/>
                <a:ea typeface="Cambria" pitchFamily="18" charset="0"/>
              </a:rPr>
              <a:t>способность к произвольному воспроизведению поз и действий, которая надстраивается над гностическими функциями. </a:t>
            </a:r>
          </a:p>
          <a:p>
            <a:endParaRPr lang="ru-RU" sz="600" b="1" i="1" dirty="0" smtClean="0">
              <a:solidFill>
                <a:srgbClr val="80008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600" b="1" dirty="0" smtClean="0">
                <a:solidFill>
                  <a:srgbClr val="800080"/>
                </a:solidFill>
                <a:latin typeface="Cambria" pitchFamily="18" charset="0"/>
                <a:ea typeface="Cambria" pitchFamily="18" charset="0"/>
              </a:rPr>
              <a:t>            </a:t>
            </a:r>
            <a:r>
              <a:rPr lang="ru-RU" sz="2800" b="1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Термином</a:t>
            </a:r>
            <a:r>
              <a:rPr lang="ru-RU" sz="2800" b="1" i="1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  </a:t>
            </a:r>
            <a:r>
              <a:rPr lang="ru-RU" sz="2800" b="1" i="1" dirty="0" err="1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праксис</a:t>
            </a:r>
            <a:r>
              <a:rPr lang="ru-RU" sz="2800" b="1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  принято обозначать        </a:t>
            </a:r>
          </a:p>
          <a:p>
            <a:r>
              <a:rPr lang="ru-RU" sz="2800" b="1" i="1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              практическое предметное действие.</a:t>
            </a:r>
          </a:p>
          <a:p>
            <a:endParaRPr lang="ru-RU" sz="800" b="1" i="1" dirty="0" smtClean="0">
              <a:solidFill>
                <a:srgbClr val="80008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    Предметный  несимволический</a:t>
            </a:r>
          </a:p>
          <a:p>
            <a:r>
              <a:rPr lang="ru-RU" sz="2800" i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                         </a:t>
            </a:r>
            <a:r>
              <a:rPr lang="ru-RU" sz="2800" b="1" i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(действия с предметами)</a:t>
            </a:r>
          </a:p>
          <a:p>
            <a:endParaRPr lang="ru-RU" sz="500" b="1" i="1" dirty="0" smtClean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    Предметный  символический</a:t>
            </a:r>
          </a:p>
          <a:p>
            <a:r>
              <a:rPr lang="ru-RU" sz="2800" b="1" i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                    (условные действия - без предметов)</a:t>
            </a:r>
          </a:p>
          <a:p>
            <a:endParaRPr lang="ru-RU" sz="500" i="1" dirty="0" smtClean="0">
              <a:solidFill>
                <a:srgbClr val="660066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    </a:t>
            </a:r>
            <a:r>
              <a:rPr lang="ru-RU" sz="3200" b="1" dirty="0" err="1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Пальцевый</a:t>
            </a:r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праксис</a:t>
            </a:r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8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– </a:t>
            </a:r>
            <a:r>
              <a:rPr lang="ru-RU" sz="2800" b="1" i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степень</a:t>
            </a:r>
          </a:p>
          <a:p>
            <a:r>
              <a:rPr lang="ru-RU" sz="2800" b="1" i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   </a:t>
            </a:r>
            <a:r>
              <a:rPr lang="ru-RU" sz="2800" b="1" i="1" dirty="0" err="1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дифференцированности</a:t>
            </a:r>
            <a:r>
              <a:rPr lang="ru-RU" sz="2800" b="1" i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 кистевых действий.</a:t>
            </a:r>
          </a:p>
          <a:p>
            <a:endParaRPr lang="ru-RU" sz="1600" b="1" i="1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endParaRPr lang="ru-RU" sz="2600" b="1" dirty="0" smtClean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  <a:p>
            <a:endParaRPr lang="ru-RU" sz="1000" b="1" i="1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endParaRPr lang="ru-RU" sz="2600" b="1" i="1" dirty="0" smtClean="0">
              <a:solidFill>
                <a:srgbClr val="660066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" name="AutoShape 2" descr="Марианна Лынская. Формирование речевой деятельности у неговорящих дет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Марианна Лынская. Формирование речевой деятельности у неговорящих дет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42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Картинки по запросу УПРАЖНЕНИЕ ТОЛСТЯЧОК, ЛОШАДКА"/>
          <p:cNvPicPr>
            <a:picLocks noChangeAspect="1" noChangeArrowheads="1"/>
          </p:cNvPicPr>
          <p:nvPr/>
        </p:nvPicPr>
        <p:blipFill>
          <a:blip r:embed="rId2" cstate="print"/>
          <a:srcRect l="12833" t="19842" r="7835" b="28568"/>
          <a:stretch>
            <a:fillRect/>
          </a:stretch>
        </p:blipFill>
        <p:spPr bwMode="auto">
          <a:xfrm>
            <a:off x="2699792" y="1196752"/>
            <a:ext cx="3456384" cy="1321559"/>
          </a:xfrm>
          <a:prstGeom prst="rect">
            <a:avLst/>
          </a:prstGeom>
          <a:noFill/>
        </p:spPr>
      </p:pic>
      <p:pic>
        <p:nvPicPr>
          <p:cNvPr id="35846" name="Picture 6" descr="Картинки по запросу УПРАЖНЕНИЯ ДЛЯ  АРТИКУЛЯЦИОННОГО ПРАКСИСА КАРТИНКА"/>
          <p:cNvPicPr>
            <a:picLocks noChangeAspect="1" noChangeArrowheads="1"/>
          </p:cNvPicPr>
          <p:nvPr/>
        </p:nvPicPr>
        <p:blipFill>
          <a:blip r:embed="rId3" cstate="print"/>
          <a:srcRect l="4651" t="8025" r="2326" b="1331"/>
          <a:stretch>
            <a:fillRect/>
          </a:stretch>
        </p:blipFill>
        <p:spPr bwMode="auto">
          <a:xfrm>
            <a:off x="5924021" y="2420888"/>
            <a:ext cx="3219979" cy="4437112"/>
          </a:xfrm>
          <a:prstGeom prst="rect">
            <a:avLst/>
          </a:prstGeom>
          <a:noFill/>
          <a:ln>
            <a:solidFill>
              <a:srgbClr val="660033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107504" y="116632"/>
            <a:ext cx="8856984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Оральный </a:t>
            </a:r>
            <a:r>
              <a:rPr lang="ru-RU" sz="3200" b="1" dirty="0" err="1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праксис</a:t>
            </a:r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6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– </a:t>
            </a:r>
            <a:r>
              <a:rPr lang="ru-RU" sz="2600" b="1" i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формируется на основе менее предметных, а более абстрактных действий.</a:t>
            </a:r>
          </a:p>
          <a:p>
            <a:endParaRPr lang="ru-RU" sz="2400" b="1" i="1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600" b="1" i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 </a:t>
            </a:r>
            <a:endParaRPr lang="ru-RU" sz="2600" i="1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pPr algn="r"/>
            <a:endParaRPr lang="ru-RU" sz="2600" b="1" i="1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pPr algn="r"/>
            <a:endParaRPr lang="ru-RU" sz="800" b="1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endParaRPr lang="ru-RU" sz="1050" dirty="0" smtClean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Артикуляционный </a:t>
            </a:r>
            <a:r>
              <a:rPr lang="ru-RU" sz="3200" b="1" dirty="0" err="1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праксис</a:t>
            </a:r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6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– </a:t>
            </a:r>
          </a:p>
          <a:p>
            <a:r>
              <a:rPr lang="ru-RU" sz="2600" b="1" i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способность производить звуки </a:t>
            </a:r>
          </a:p>
          <a:p>
            <a:r>
              <a:rPr lang="ru-RU" sz="2600" b="1" i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речи и их серии (слова).</a:t>
            </a:r>
          </a:p>
          <a:p>
            <a:endParaRPr lang="ru-RU" sz="2600" b="1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57124"/>
            <a:ext cx="608416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Cambria" pitchFamily="18" charset="0"/>
                <a:ea typeface="Cambria" pitchFamily="18" charset="0"/>
              </a:rPr>
              <a:t>А.Р. </a:t>
            </a:r>
            <a:r>
              <a:rPr lang="ru-RU" sz="2800" b="1" dirty="0" err="1" smtClean="0">
                <a:solidFill>
                  <a:srgbClr val="006600"/>
                </a:solidFill>
                <a:latin typeface="Cambria" pitchFamily="18" charset="0"/>
                <a:ea typeface="Cambria" pitchFamily="18" charset="0"/>
              </a:rPr>
              <a:t>Лурия</a:t>
            </a:r>
            <a:endParaRPr lang="ru-RU" sz="2800" b="1" dirty="0" smtClean="0">
              <a:solidFill>
                <a:srgbClr val="006600"/>
              </a:solidFill>
              <a:latin typeface="Cambria" pitchFamily="18" charset="0"/>
              <a:ea typeface="Cambria" pitchFamily="18" charset="0"/>
            </a:endParaRPr>
          </a:p>
          <a:p>
            <a:endParaRPr lang="ru-RU" sz="1200" b="1" dirty="0" smtClean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8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кинестетический    кинетический</a:t>
            </a:r>
          </a:p>
          <a:p>
            <a:r>
              <a:rPr lang="ru-RU" sz="20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          </a:t>
            </a:r>
            <a:r>
              <a:rPr lang="ru-RU" sz="2800" b="1" dirty="0" err="1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праксис</a:t>
            </a:r>
            <a:r>
              <a:rPr lang="ru-RU" sz="28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0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                              </a:t>
            </a:r>
            <a:r>
              <a:rPr lang="ru-RU" sz="2800" b="1" dirty="0" err="1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праксис</a:t>
            </a:r>
            <a:endParaRPr lang="ru-RU" sz="2800" b="1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200" b="1" i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(афферентный                     (эфферентный</a:t>
            </a:r>
          </a:p>
          <a:p>
            <a:pPr>
              <a:buFontTx/>
              <a:buChar char="-"/>
            </a:pPr>
            <a:r>
              <a:rPr lang="ru-RU" sz="2200" b="1" i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чувствительный)            - двигательный)</a:t>
            </a:r>
          </a:p>
          <a:p>
            <a:endParaRPr lang="ru-RU" sz="800" i="1" dirty="0" smtClean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2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   </a:t>
            </a:r>
            <a:r>
              <a:rPr lang="ru-RU" sz="2200" b="1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КОАРТИКУЛЯЦИЯ – </a:t>
            </a:r>
            <a:r>
              <a:rPr lang="ru-RU" sz="2000" b="1" i="1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«связка» между  </a:t>
            </a:r>
          </a:p>
          <a:p>
            <a:r>
              <a:rPr lang="ru-RU" sz="2000" b="1" i="1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   отдельными артикуляционными позами</a:t>
            </a:r>
            <a:endParaRPr lang="ru-RU" sz="2200" b="1" dirty="0" smtClean="0">
              <a:solidFill>
                <a:srgbClr val="660033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8210107">
            <a:off x="1820044" y="4207921"/>
            <a:ext cx="432048" cy="125150"/>
          </a:xfrm>
          <a:prstGeom prst="rightArrow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>
              <a:solidFill>
                <a:srgbClr val="C00000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3021010">
            <a:off x="4037944" y="4220755"/>
            <a:ext cx="432048" cy="125150"/>
          </a:xfrm>
          <a:prstGeom prst="rightArrow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9036496" cy="1051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i="1" dirty="0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  </a:t>
            </a:r>
            <a:r>
              <a:rPr lang="ru-RU" sz="32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Нарушение способности воспроизводить произвольные действия носит название 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А П Р А К С И Я</a:t>
            </a:r>
          </a:p>
          <a:p>
            <a:pPr algn="ctr"/>
            <a:endParaRPr lang="ru-RU" sz="800" b="1" i="1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Артикуляционная апраксия  </a:t>
            </a:r>
          </a:p>
          <a:p>
            <a:r>
              <a:rPr lang="ru-RU" sz="24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   является наиболее сложной и состоит в неспособности    </a:t>
            </a:r>
          </a:p>
          <a:p>
            <a:r>
              <a:rPr lang="ru-RU" sz="24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   членораздельно говорить. Несмотря на отсутствие </a:t>
            </a:r>
          </a:p>
          <a:p>
            <a:r>
              <a:rPr lang="ru-RU" sz="24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   параличей или парезов органов артикуляции.</a:t>
            </a:r>
          </a:p>
          <a:p>
            <a:endParaRPr lang="ru-RU" sz="800" b="1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400" b="1" dirty="0" smtClean="0">
                <a:solidFill>
                  <a:srgbClr val="006600"/>
                </a:solidFill>
                <a:latin typeface="Cambria" pitchFamily="18" charset="0"/>
                <a:ea typeface="Cambria" pitchFamily="18" charset="0"/>
              </a:rPr>
              <a:t>        Классификация А.Р. </a:t>
            </a:r>
            <a:r>
              <a:rPr lang="ru-RU" sz="2400" b="1" dirty="0" err="1" smtClean="0">
                <a:solidFill>
                  <a:srgbClr val="006600"/>
                </a:solidFill>
                <a:latin typeface="Cambria" pitchFamily="18" charset="0"/>
                <a:ea typeface="Cambria" pitchFamily="18" charset="0"/>
              </a:rPr>
              <a:t>Лурии</a:t>
            </a:r>
            <a:r>
              <a:rPr lang="ru-RU" sz="2400" b="1" dirty="0" smtClean="0">
                <a:solidFill>
                  <a:srgbClr val="006600"/>
                </a:solidFill>
                <a:latin typeface="Cambria" pitchFamily="18" charset="0"/>
                <a:ea typeface="Cambria" pitchFamily="18" charset="0"/>
              </a:rPr>
              <a:t> – 4 формы </a:t>
            </a:r>
            <a:r>
              <a:rPr lang="ru-RU" sz="2400" b="1" dirty="0" err="1" smtClean="0">
                <a:solidFill>
                  <a:srgbClr val="006600"/>
                </a:solidFill>
                <a:latin typeface="Cambria" pitchFamily="18" charset="0"/>
                <a:ea typeface="Cambria" pitchFamily="18" charset="0"/>
              </a:rPr>
              <a:t>апраксий</a:t>
            </a:r>
            <a:r>
              <a:rPr lang="ru-RU" sz="2400" b="1" dirty="0" smtClean="0">
                <a:solidFill>
                  <a:srgbClr val="006600"/>
                </a:solidFill>
                <a:latin typeface="Cambria" pitchFamily="18" charset="0"/>
                <a:ea typeface="Cambria" pitchFamily="18" charset="0"/>
              </a:rPr>
              <a:t>:</a:t>
            </a:r>
          </a:p>
          <a:p>
            <a:endParaRPr lang="ru-RU" sz="500" b="1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Несостоятельность в воспроизведении единичных поз носит название </a:t>
            </a:r>
            <a:r>
              <a:rPr lang="ru-RU" sz="2400" b="1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кинестетическая, афферентная апраксия</a:t>
            </a:r>
          </a:p>
          <a:p>
            <a:endParaRPr lang="ru-RU" sz="600" b="1" i="1" dirty="0" smtClean="0">
              <a:solidFill>
                <a:srgbClr val="660066"/>
              </a:solidFill>
              <a:latin typeface="Cambria" pitchFamily="18" charset="0"/>
              <a:ea typeface="Cambria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400" b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Несостоятельность в воспроизведении серии движений обозначается  как  </a:t>
            </a:r>
            <a:r>
              <a:rPr lang="ru-RU" sz="2400" b="1" i="1" dirty="0" smtClean="0">
                <a:solidFill>
                  <a:srgbClr val="FF3300"/>
                </a:solidFill>
                <a:latin typeface="Cambria" pitchFamily="18" charset="0"/>
                <a:ea typeface="Cambria" pitchFamily="18" charset="0"/>
              </a:rPr>
              <a:t>кинетическая, эфферентная апраксия </a:t>
            </a:r>
          </a:p>
          <a:p>
            <a:pPr>
              <a:buFont typeface="Wingdings" pitchFamily="2" charset="2"/>
              <a:buChar char="ü"/>
            </a:pPr>
            <a:endParaRPr lang="ru-RU" sz="600" b="1" i="1" dirty="0" smtClean="0">
              <a:solidFill>
                <a:srgbClr val="FF3300"/>
              </a:solidFill>
              <a:latin typeface="Cambria" pitchFamily="18" charset="0"/>
              <a:ea typeface="Cambria" pitchFamily="18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FF3300"/>
                </a:solidFill>
                <a:latin typeface="Cambria" pitchFamily="18" charset="0"/>
                <a:ea typeface="Cambria" pitchFamily="18" charset="0"/>
              </a:rPr>
              <a:t> пространственная апраксия</a:t>
            </a:r>
          </a:p>
          <a:p>
            <a:pPr lvl="1">
              <a:buFont typeface="Wingdings" pitchFamily="2" charset="2"/>
              <a:buChar char="ü"/>
            </a:pPr>
            <a:endParaRPr lang="ru-RU" sz="600" b="1" i="1" dirty="0" smtClean="0">
              <a:solidFill>
                <a:srgbClr val="FF3300"/>
              </a:solidFill>
              <a:latin typeface="Cambria" pitchFamily="18" charset="0"/>
              <a:ea typeface="Cambria" pitchFamily="18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ru-RU" sz="2400" b="1" i="1" dirty="0" smtClean="0">
                <a:solidFill>
                  <a:srgbClr val="FF3300"/>
                </a:solidFill>
                <a:latin typeface="Cambria" pitchFamily="18" charset="0"/>
                <a:ea typeface="Cambria" pitchFamily="18" charset="0"/>
              </a:rPr>
              <a:t> регуляторная апраксия</a:t>
            </a:r>
          </a:p>
          <a:p>
            <a:endParaRPr lang="ru-RU" sz="2400" b="1" i="1" dirty="0" smtClean="0">
              <a:solidFill>
                <a:srgbClr val="FF3300"/>
              </a:solidFill>
              <a:latin typeface="Bookman Old Style" pitchFamily="18" charset="0"/>
              <a:ea typeface="Cambria" pitchFamily="18" charset="0"/>
            </a:endParaRPr>
          </a:p>
          <a:p>
            <a:endParaRPr lang="ru-RU" sz="2400" b="1" i="1" dirty="0" smtClean="0">
              <a:solidFill>
                <a:srgbClr val="FF3300"/>
              </a:solidFill>
              <a:latin typeface="Bookman Old Style" pitchFamily="18" charset="0"/>
              <a:ea typeface="Cambria" pitchFamily="18" charset="0"/>
            </a:endParaRPr>
          </a:p>
          <a:p>
            <a:endParaRPr lang="ru-RU" sz="2400" b="1" i="1" dirty="0" smtClean="0">
              <a:solidFill>
                <a:srgbClr val="FF3300"/>
              </a:solidFill>
              <a:latin typeface="Bookman Old Style" pitchFamily="18" charset="0"/>
              <a:ea typeface="Cambria" pitchFamily="18" charset="0"/>
            </a:endParaRPr>
          </a:p>
          <a:p>
            <a:endParaRPr lang="ru-RU" sz="2400" b="1" i="1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endParaRPr lang="ru-RU" sz="2400" b="1" i="1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endParaRPr lang="ru-RU" sz="2400" b="1" i="1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endParaRPr lang="ru-RU" sz="2700" b="1" i="1" dirty="0" smtClean="0">
              <a:solidFill>
                <a:srgbClr val="800000"/>
              </a:solidFill>
              <a:latin typeface="Bookman Old Style" pitchFamily="18" charset="0"/>
            </a:endParaRPr>
          </a:p>
          <a:p>
            <a:r>
              <a:rPr lang="ru-RU" sz="2700" b="1" i="1" dirty="0" smtClean="0">
                <a:solidFill>
                  <a:srgbClr val="800000"/>
                </a:solidFill>
                <a:latin typeface="Bookman Old Style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b="1" i="1" dirty="0" smtClean="0">
                <a:solidFill>
                  <a:srgbClr val="7030A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7030A0"/>
                </a:solidFill>
                <a:latin typeface="Bookman Old Style" pitchFamily="18" charset="0"/>
              </a:rPr>
            </a:br>
            <a:r>
              <a:rPr lang="ru-RU" sz="2000" i="1" dirty="0" smtClean="0">
                <a:ln>
                  <a:solidFill>
                    <a:srgbClr val="660066"/>
                  </a:solidFill>
                </a:ln>
                <a:solidFill>
                  <a:srgbClr val="C00000"/>
                </a:solidFill>
                <a:latin typeface="Bookman Old Style" pitchFamily="18" charset="0"/>
              </a:rPr>
              <a:t>               </a:t>
            </a:r>
            <a:r>
              <a:rPr lang="ru-RU" i="1" dirty="0" smtClean="0">
                <a:ln>
                  <a:solidFill>
                    <a:srgbClr val="660066"/>
                  </a:solidFill>
                </a:ln>
                <a:solidFill>
                  <a:srgbClr val="C00000"/>
                </a:solidFill>
                <a:latin typeface="Bookman Old Style" pitchFamily="18" charset="0"/>
              </a:rPr>
              <a:t>                                                                               </a:t>
            </a:r>
            <a:endParaRPr lang="ru-RU" dirty="0" smtClean="0">
              <a:solidFill>
                <a:srgbClr val="660033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9036496" cy="10710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i="1" dirty="0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    </a:t>
            </a:r>
            <a:r>
              <a:rPr lang="ru-RU" sz="2600" b="1" i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Н.А. Бернштейн </a:t>
            </a:r>
            <a:r>
              <a:rPr lang="ru-RU" sz="26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определяет апраксии  следующим </a:t>
            </a:r>
          </a:p>
          <a:p>
            <a:r>
              <a:rPr lang="ru-RU" sz="26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образом:  </a:t>
            </a:r>
            <a:r>
              <a:rPr lang="ru-RU" sz="2600" b="1" i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«Для всех очень многообразных и разнохарактерных картин двигательных нарушений уровня действий (эти картины объединяются под общим названием </a:t>
            </a:r>
            <a:r>
              <a:rPr lang="ru-RU" sz="2600" b="1" i="1" dirty="0" err="1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апраксий</a:t>
            </a:r>
            <a:r>
              <a:rPr lang="ru-RU" sz="2600" b="1" i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, хотя удачнее было бы называть их  </a:t>
            </a:r>
            <a:r>
              <a:rPr lang="ru-RU" sz="2600" b="1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ДИСПРАКСИЯМИ</a:t>
            </a:r>
            <a:r>
              <a:rPr lang="ru-RU" sz="2600" b="1" i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) характерно не только отсутствие каких – либо стойких моторных выпадений – параличей, парезов и т.п., но и каких – либо стабильных расстройств координации…»</a:t>
            </a:r>
          </a:p>
          <a:p>
            <a:endParaRPr lang="ru-RU" sz="1600" b="1" i="1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6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 И термин </a:t>
            </a:r>
            <a:r>
              <a:rPr lang="ru-RU" sz="2600" b="1" dirty="0" smtClean="0">
                <a:solidFill>
                  <a:srgbClr val="FF3300"/>
                </a:solidFill>
                <a:latin typeface="Cambria" pitchFamily="18" charset="0"/>
                <a:ea typeface="Cambria" pitchFamily="18" charset="0"/>
              </a:rPr>
              <a:t>«ДИСПРАКСИЯ» </a:t>
            </a:r>
            <a:r>
              <a:rPr lang="ru-RU" sz="26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тоже</a:t>
            </a:r>
            <a:r>
              <a:rPr lang="ru-RU" sz="2600" b="1" dirty="0" smtClean="0">
                <a:solidFill>
                  <a:srgbClr val="FF33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6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используется для обозначения  повреждения, недоразвития и отклонения в развитии </a:t>
            </a:r>
            <a:r>
              <a:rPr lang="ru-RU" sz="2600" b="1" dirty="0" err="1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праксиса</a:t>
            </a:r>
            <a:r>
              <a:rPr lang="ru-RU" sz="26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у детей.</a:t>
            </a:r>
          </a:p>
          <a:p>
            <a:endParaRPr lang="ru-RU" sz="1000" b="1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Термины </a:t>
            </a:r>
            <a:r>
              <a:rPr lang="ru-RU" sz="3200" b="1" dirty="0" smtClean="0">
                <a:solidFill>
                  <a:srgbClr val="FF3300"/>
                </a:solidFill>
                <a:latin typeface="Cambria" pitchFamily="18" charset="0"/>
                <a:ea typeface="Cambria" pitchFamily="18" charset="0"/>
              </a:rPr>
              <a:t>«АПРАКСИЯ» </a:t>
            </a:r>
            <a:r>
              <a:rPr lang="ru-RU" sz="32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и </a:t>
            </a:r>
            <a:r>
              <a:rPr lang="ru-RU" sz="3200" b="1" dirty="0" smtClean="0">
                <a:solidFill>
                  <a:srgbClr val="FF3300"/>
                </a:solidFill>
                <a:latin typeface="Cambria" pitchFamily="18" charset="0"/>
                <a:ea typeface="Cambria" pitchFamily="18" charset="0"/>
              </a:rPr>
              <a:t>«ДИСПРАКСИЯ» </a:t>
            </a:r>
          </a:p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употребляются как синонимы.</a:t>
            </a:r>
          </a:p>
          <a:p>
            <a:pPr algn="ctr"/>
            <a:endParaRPr lang="ru-RU" sz="800" b="1" i="1" dirty="0" smtClean="0">
              <a:solidFill>
                <a:srgbClr val="800000"/>
              </a:solidFill>
              <a:latin typeface="Bookman Old Style" pitchFamily="18" charset="0"/>
            </a:endParaRPr>
          </a:p>
          <a:p>
            <a:r>
              <a:rPr lang="ru-RU" sz="24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   </a:t>
            </a:r>
            <a:endParaRPr lang="ru-RU" sz="2400" b="1" i="1" dirty="0" smtClean="0">
              <a:solidFill>
                <a:srgbClr val="FF3300"/>
              </a:solidFill>
              <a:latin typeface="Bookman Old Style" pitchFamily="18" charset="0"/>
              <a:ea typeface="Cambria" pitchFamily="18" charset="0"/>
            </a:endParaRPr>
          </a:p>
          <a:p>
            <a:endParaRPr lang="ru-RU" sz="2400" b="1" i="1" dirty="0" smtClean="0">
              <a:solidFill>
                <a:srgbClr val="FF3300"/>
              </a:solidFill>
              <a:latin typeface="Bookman Old Style" pitchFamily="18" charset="0"/>
              <a:ea typeface="Cambria" pitchFamily="18" charset="0"/>
            </a:endParaRPr>
          </a:p>
          <a:p>
            <a:endParaRPr lang="ru-RU" sz="2400" b="1" i="1" dirty="0" smtClean="0">
              <a:solidFill>
                <a:srgbClr val="FF3300"/>
              </a:solidFill>
              <a:latin typeface="Bookman Old Style" pitchFamily="18" charset="0"/>
              <a:ea typeface="Cambria" pitchFamily="18" charset="0"/>
            </a:endParaRPr>
          </a:p>
          <a:p>
            <a:endParaRPr lang="ru-RU" sz="2400" b="1" i="1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endParaRPr lang="ru-RU" sz="2400" b="1" i="1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endParaRPr lang="ru-RU" sz="2400" b="1" i="1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endParaRPr lang="ru-RU" sz="2700" b="1" i="1" dirty="0" smtClean="0">
              <a:solidFill>
                <a:srgbClr val="800000"/>
              </a:solidFill>
              <a:latin typeface="Bookman Old Style" pitchFamily="18" charset="0"/>
            </a:endParaRPr>
          </a:p>
          <a:p>
            <a:r>
              <a:rPr lang="ru-RU" sz="2700" b="1" i="1" dirty="0" smtClean="0">
                <a:solidFill>
                  <a:srgbClr val="800000"/>
                </a:solidFill>
                <a:latin typeface="Bookman Old Style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b="1" i="1" dirty="0" smtClean="0">
                <a:solidFill>
                  <a:srgbClr val="7030A0"/>
                </a:solidFill>
                <a:latin typeface="Bookman Old Style" pitchFamily="18" charset="0"/>
              </a:rPr>
              <a:t/>
            </a:r>
            <a:br>
              <a:rPr lang="ru-RU" b="1" i="1" dirty="0" smtClean="0">
                <a:solidFill>
                  <a:srgbClr val="7030A0"/>
                </a:solidFill>
                <a:latin typeface="Bookman Old Style" pitchFamily="18" charset="0"/>
              </a:rPr>
            </a:br>
            <a:r>
              <a:rPr lang="ru-RU" sz="2000" i="1" dirty="0" smtClean="0">
                <a:ln>
                  <a:solidFill>
                    <a:srgbClr val="660066"/>
                  </a:solidFill>
                </a:ln>
                <a:solidFill>
                  <a:srgbClr val="C00000"/>
                </a:solidFill>
                <a:latin typeface="Bookman Old Style" pitchFamily="18" charset="0"/>
              </a:rPr>
              <a:t>               </a:t>
            </a:r>
            <a:r>
              <a:rPr lang="ru-RU" i="1" dirty="0" smtClean="0">
                <a:ln>
                  <a:solidFill>
                    <a:srgbClr val="660066"/>
                  </a:solidFill>
                </a:ln>
                <a:solidFill>
                  <a:srgbClr val="C00000"/>
                </a:solidFill>
                <a:latin typeface="Bookman Old Style" pitchFamily="18" charset="0"/>
              </a:rPr>
              <a:t>                                                                               </a:t>
            </a:r>
            <a:endParaRPr lang="ru-RU" dirty="0" smtClean="0">
              <a:solidFill>
                <a:srgbClr val="660033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971600" y="692696"/>
          <a:ext cx="8064896" cy="1817153"/>
        </p:xfrm>
        <a:graphic>
          <a:graphicData uri="http://schemas.openxmlformats.org/drawingml/2006/table">
            <a:tbl>
              <a:tblPr/>
              <a:tblGrid>
                <a:gridCol w="8064896"/>
              </a:tblGrid>
              <a:tr h="420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660066"/>
                          </a:solidFill>
                          <a:latin typeface="Calibri"/>
                          <a:ea typeface="Calibri"/>
                          <a:cs typeface="Times New Roman"/>
                        </a:rPr>
                        <a:t>ЦЕЛЕНАПРАВЛЕННОЕ ДВИЖЕНИЕ</a:t>
                      </a:r>
                      <a:endParaRPr lang="ru-RU" sz="2400" b="1" dirty="0">
                        <a:solidFill>
                          <a:srgbClr val="66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65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 smtClean="0">
                          <a:solidFill>
                            <a:srgbClr val="8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Моторное  намерение</a:t>
                      </a:r>
                      <a:endParaRPr lang="ru-RU" sz="2600" i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i="0" dirty="0" smtClean="0">
                          <a:solidFill>
                            <a:srgbClr val="000066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Принятие решения, мотивация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dirty="0" err="1" smtClean="0">
                          <a:solidFill>
                            <a:srgbClr val="6600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Лимбическая</a:t>
                      </a:r>
                      <a:r>
                        <a:rPr lang="ru-RU" sz="2400" b="1" i="0" dirty="0" smtClean="0">
                          <a:solidFill>
                            <a:srgbClr val="6600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кора,</a:t>
                      </a:r>
                      <a:r>
                        <a:rPr lang="ru-RU" sz="2400" b="1" i="0" baseline="0" dirty="0" smtClean="0">
                          <a:solidFill>
                            <a:srgbClr val="6600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таламус</a:t>
                      </a:r>
                      <a:endParaRPr lang="ru-RU" sz="2400" b="1" i="0" dirty="0">
                        <a:solidFill>
                          <a:srgbClr val="6600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71600" y="3068960"/>
          <a:ext cx="8064896" cy="2989326"/>
        </p:xfrm>
        <a:graphic>
          <a:graphicData uri="http://schemas.openxmlformats.org/drawingml/2006/table">
            <a:tbl>
              <a:tblPr/>
              <a:tblGrid>
                <a:gridCol w="8064896"/>
              </a:tblGrid>
              <a:tr h="358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660066"/>
                          </a:solidFill>
                          <a:latin typeface="Calibri"/>
                          <a:ea typeface="Calibri"/>
                          <a:cs typeface="Times New Roman"/>
                        </a:rPr>
                        <a:t>ПЛАНИРОВАНИЕ  ДВИЖЕНИЯ</a:t>
                      </a:r>
                      <a:endParaRPr lang="ru-RU" sz="2400" b="1" dirty="0">
                        <a:solidFill>
                          <a:srgbClr val="66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4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 smtClean="0">
                          <a:solidFill>
                            <a:srgbClr val="8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Выработка</a:t>
                      </a:r>
                      <a:r>
                        <a:rPr lang="ru-RU" sz="2600" b="1" i="1" baseline="0" dirty="0" smtClean="0">
                          <a:solidFill>
                            <a:srgbClr val="8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стратегии и определение цели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00" i="1" baseline="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i="0" baseline="0" dirty="0" smtClean="0">
                          <a:solidFill>
                            <a:srgbClr val="000066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Восприятие внешних стимулов (тактильных, кинестетических, зрительных, слуховых)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i="0" baseline="0" dirty="0" smtClean="0">
                          <a:solidFill>
                            <a:srgbClr val="000066"/>
                          </a:solidFill>
                          <a:latin typeface="Calibri"/>
                          <a:ea typeface="Calibri"/>
                          <a:cs typeface="Times New Roman"/>
                        </a:rPr>
                        <a:t>(+ закрепление в памяти) и внутренних телесных стимулов для определения формы действия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baseline="0" dirty="0" smtClean="0">
                          <a:solidFill>
                            <a:srgbClr val="6600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Ассоциативные зоны – </a:t>
                      </a:r>
                      <a:r>
                        <a:rPr lang="ru-RU" sz="2400" b="1" i="0" baseline="0" dirty="0" err="1" smtClean="0">
                          <a:solidFill>
                            <a:srgbClr val="6600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префронтальная</a:t>
                      </a:r>
                      <a:r>
                        <a:rPr lang="ru-RU" sz="2400" b="1" i="0" baseline="0" dirty="0" smtClean="0">
                          <a:solidFill>
                            <a:srgbClr val="660033"/>
                          </a:solidFill>
                          <a:latin typeface="Calibri"/>
                          <a:ea typeface="Calibri"/>
                          <a:cs typeface="Times New Roman"/>
                        </a:rPr>
                        <a:t>, теменная и </a:t>
                      </a:r>
                      <a:r>
                        <a:rPr lang="ru-RU" sz="2400" b="1" i="0" baseline="0" dirty="0" err="1" smtClean="0">
                          <a:solidFill>
                            <a:srgbClr val="660033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височно</a:t>
                      </a:r>
                      <a:r>
                        <a:rPr lang="ru-RU" sz="2400" b="1" i="0" baseline="0" dirty="0" smtClean="0">
                          <a:solidFill>
                            <a:srgbClr val="660033"/>
                          </a:solidFill>
                          <a:latin typeface="Calibri"/>
                          <a:ea typeface="Calibri"/>
                          <a:cs typeface="Times New Roman"/>
                        </a:rPr>
                        <a:t> – затылочная + базальные ганглии</a:t>
                      </a:r>
                      <a:endParaRPr lang="ru-RU" sz="2400" b="1" i="0" dirty="0">
                        <a:solidFill>
                          <a:srgbClr val="6600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Стрелка вниз 4"/>
          <p:cNvSpPr/>
          <p:nvPr/>
        </p:nvSpPr>
        <p:spPr>
          <a:xfrm flipH="1">
            <a:off x="4644008" y="2492896"/>
            <a:ext cx="144016" cy="504056"/>
          </a:xfrm>
          <a:prstGeom prst="downArrow">
            <a:avLst>
              <a:gd name="adj1" fmla="val 50000"/>
              <a:gd name="adj2" fmla="val 527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0"/>
            <a:ext cx="800219" cy="6525344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ru-RU" sz="2000" b="1" dirty="0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Интегративная модель организации действий при ДР (</a:t>
            </a:r>
            <a:r>
              <a:rPr lang="ru-RU" sz="2000" b="1" dirty="0" err="1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диспраксии</a:t>
            </a:r>
            <a:r>
              <a:rPr lang="ru-RU" sz="2000" b="1" dirty="0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 развития) </a:t>
            </a:r>
            <a:r>
              <a:rPr lang="en-US" sz="2000" b="1" dirty="0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(</a:t>
            </a:r>
            <a:r>
              <a:rPr lang="en-US" sz="2000" b="1" dirty="0" err="1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Vaivre</a:t>
            </a:r>
            <a:r>
              <a:rPr lang="en-US" sz="2000" b="1" dirty="0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 – </a:t>
            </a:r>
            <a:r>
              <a:rPr lang="en-US" sz="2000" b="1" dirty="0" err="1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Douret</a:t>
            </a:r>
            <a:r>
              <a:rPr lang="ru-RU" sz="2000" b="1" dirty="0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, 2007).</a:t>
            </a:r>
            <a:endParaRPr lang="ru-RU" sz="2000" b="1" dirty="0">
              <a:solidFill>
                <a:srgbClr val="CC0099"/>
              </a:solidFill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800219" cy="6525344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ru-RU" sz="2000" b="1" dirty="0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Интегративная модель организации действий при ДР (</a:t>
            </a:r>
            <a:r>
              <a:rPr lang="ru-RU" sz="2000" b="1" dirty="0" err="1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диспраксии</a:t>
            </a:r>
            <a:r>
              <a:rPr lang="ru-RU" sz="2000" b="1" dirty="0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 развития) </a:t>
            </a:r>
            <a:r>
              <a:rPr lang="en-US" sz="2000" b="1" dirty="0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(</a:t>
            </a:r>
            <a:r>
              <a:rPr lang="en-US" sz="2000" b="1" dirty="0" err="1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Vaivre</a:t>
            </a:r>
            <a:r>
              <a:rPr lang="en-US" sz="2000" b="1" dirty="0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 – </a:t>
            </a:r>
            <a:r>
              <a:rPr lang="en-US" sz="2000" b="1" dirty="0" err="1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Douret</a:t>
            </a:r>
            <a:r>
              <a:rPr lang="ru-RU" sz="2000" b="1" dirty="0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, 2007).</a:t>
            </a:r>
            <a:endParaRPr lang="ru-RU" sz="2000" b="1" dirty="0">
              <a:solidFill>
                <a:srgbClr val="CC0099"/>
              </a:solidFill>
              <a:latin typeface="Cambria" pitchFamily="18" charset="0"/>
              <a:ea typeface="Cambria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27584" y="476672"/>
          <a:ext cx="8208912" cy="3154680"/>
        </p:xfrm>
        <a:graphic>
          <a:graphicData uri="http://schemas.openxmlformats.org/drawingml/2006/table">
            <a:tbl>
              <a:tblPr/>
              <a:tblGrid>
                <a:gridCol w="8208912"/>
              </a:tblGrid>
              <a:tr h="36383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660066"/>
                          </a:solidFill>
                          <a:latin typeface="+mn-lt"/>
                          <a:ea typeface="Calibri"/>
                          <a:cs typeface="Times New Roman"/>
                        </a:rPr>
                        <a:t>ПРОГРАММИРОВАНИЕ</a:t>
                      </a:r>
                      <a:r>
                        <a:rPr lang="ru-RU" sz="2400" b="1" baseline="0" dirty="0" smtClean="0">
                          <a:solidFill>
                            <a:srgbClr val="660066"/>
                          </a:solidFill>
                          <a:latin typeface="+mn-lt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2400" b="1" dirty="0" smtClean="0">
                          <a:solidFill>
                            <a:srgbClr val="660066"/>
                          </a:solidFill>
                          <a:latin typeface="+mn-lt"/>
                          <a:ea typeface="Calibri"/>
                          <a:cs typeface="Times New Roman"/>
                        </a:rPr>
                        <a:t>ДВИЖЕНИЯ</a:t>
                      </a:r>
                      <a:endParaRPr lang="ru-RU" sz="24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458">
                <a:tc>
                  <a:txBody>
                    <a:bodyPr/>
                    <a:lstStyle/>
                    <a:p>
                      <a:pPr algn="ctr"/>
                      <a:r>
                        <a:rPr lang="ru-RU" sz="2600" b="1" i="1" dirty="0" smtClean="0">
                          <a:solidFill>
                            <a:srgbClr val="800000"/>
                          </a:solidFill>
                        </a:rPr>
                        <a:t>Внутренняя реализация</a:t>
                      </a:r>
                      <a:r>
                        <a:rPr lang="ru-RU" sz="2600" b="1" i="1" baseline="0" dirty="0" smtClean="0">
                          <a:solidFill>
                            <a:srgbClr val="800000"/>
                          </a:solidFill>
                        </a:rPr>
                        <a:t>  различных параметров движения</a:t>
                      </a:r>
                    </a:p>
                    <a:p>
                      <a:pPr algn="ctr"/>
                      <a:endParaRPr lang="ru-RU" sz="300" b="1" i="1" baseline="0" dirty="0" smtClean="0">
                        <a:solidFill>
                          <a:srgbClr val="800000"/>
                        </a:solidFill>
                      </a:endParaRPr>
                    </a:p>
                    <a:p>
                      <a:pPr algn="l"/>
                      <a:r>
                        <a:rPr lang="ru-RU" sz="2000" b="0" i="0" dirty="0" smtClean="0">
                          <a:solidFill>
                            <a:srgbClr val="000066"/>
                          </a:solidFill>
                        </a:rPr>
                        <a:t>Пространственно-временные (направление, амплитуда, сила, скорость, траектория и др.)</a:t>
                      </a:r>
                      <a:r>
                        <a:rPr lang="ru-RU" sz="2000" b="0" i="0" baseline="0" dirty="0" smtClean="0">
                          <a:solidFill>
                            <a:srgbClr val="000066"/>
                          </a:solidFill>
                        </a:rPr>
                        <a:t> </a:t>
                      </a:r>
                      <a:r>
                        <a:rPr lang="ru-RU" sz="2000" b="0" i="0" dirty="0" smtClean="0">
                          <a:solidFill>
                            <a:srgbClr val="000066"/>
                          </a:solidFill>
                        </a:rPr>
                        <a:t>и зрительно – пространственные + получение информации по механизму обратной связи (тактильная, кинестетическая, вестибулярная, зрительная, слуховая)</a:t>
                      </a:r>
                    </a:p>
                    <a:p>
                      <a:pPr algn="ctr"/>
                      <a:r>
                        <a:rPr lang="ru-RU" sz="2400" b="1" i="0" baseline="0" dirty="0" smtClean="0">
                          <a:solidFill>
                            <a:srgbClr val="660033"/>
                          </a:solidFill>
                          <a:latin typeface="+mn-lt"/>
                          <a:ea typeface="Calibri"/>
                          <a:cs typeface="Times New Roman"/>
                        </a:rPr>
                        <a:t>Моторная и </a:t>
                      </a:r>
                      <a:r>
                        <a:rPr lang="ru-RU" sz="2400" b="1" i="0" baseline="0" dirty="0" err="1" smtClean="0">
                          <a:solidFill>
                            <a:srgbClr val="660033"/>
                          </a:solidFill>
                          <a:latin typeface="+mn-lt"/>
                          <a:ea typeface="Calibri"/>
                          <a:cs typeface="Times New Roman"/>
                        </a:rPr>
                        <a:t>премоторная</a:t>
                      </a:r>
                      <a:r>
                        <a:rPr lang="ru-RU" sz="2400" b="1" i="0" baseline="0" dirty="0" smtClean="0">
                          <a:solidFill>
                            <a:srgbClr val="660033"/>
                          </a:solidFill>
                          <a:latin typeface="+mn-lt"/>
                          <a:ea typeface="Calibri"/>
                          <a:cs typeface="Times New Roman"/>
                        </a:rPr>
                        <a:t>  кора,  таламус, базальные ганглии, </a:t>
                      </a:r>
                      <a:r>
                        <a:rPr lang="ru-RU" sz="2400" b="1" i="0" baseline="0" dirty="0" err="1" smtClean="0">
                          <a:solidFill>
                            <a:srgbClr val="660033"/>
                          </a:solidFill>
                          <a:latin typeface="+mn-lt"/>
                          <a:ea typeface="Calibri"/>
                          <a:cs typeface="Times New Roman"/>
                        </a:rPr>
                        <a:t>неоцеребеллум</a:t>
                      </a:r>
                      <a:endParaRPr lang="ru-RU" sz="2400" b="1" i="0" dirty="0">
                        <a:solidFill>
                          <a:srgbClr val="660033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27584" y="4149080"/>
          <a:ext cx="8208912" cy="2465044"/>
        </p:xfrm>
        <a:graphic>
          <a:graphicData uri="http://schemas.openxmlformats.org/drawingml/2006/table">
            <a:tbl>
              <a:tblPr/>
              <a:tblGrid>
                <a:gridCol w="8208912"/>
              </a:tblGrid>
              <a:tr h="432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660066"/>
                          </a:solidFill>
                          <a:latin typeface="Calibri"/>
                          <a:ea typeface="Calibri"/>
                          <a:cs typeface="Times New Roman"/>
                        </a:rPr>
                        <a:t>ИСПОЛНЕНИЕ</a:t>
                      </a:r>
                      <a:r>
                        <a:rPr lang="ru-RU" sz="2400" b="1" baseline="0" dirty="0" smtClean="0">
                          <a:solidFill>
                            <a:srgbClr val="660066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b="1" dirty="0" smtClean="0">
                          <a:solidFill>
                            <a:srgbClr val="660066"/>
                          </a:solidFill>
                          <a:latin typeface="Calibri"/>
                          <a:ea typeface="Calibri"/>
                          <a:cs typeface="Times New Roman"/>
                        </a:rPr>
                        <a:t> ДВИЖЕНИЯ</a:t>
                      </a:r>
                      <a:r>
                        <a:rPr lang="ru-RU" sz="2400" b="1" baseline="0" dirty="0" smtClean="0">
                          <a:solidFill>
                            <a:srgbClr val="660066"/>
                          </a:solidFill>
                          <a:latin typeface="Calibri"/>
                          <a:ea typeface="Calibri"/>
                          <a:cs typeface="Times New Roman"/>
                        </a:rPr>
                        <a:t>  (ДЕЙСТВИЯ)</a:t>
                      </a:r>
                      <a:endParaRPr lang="ru-RU" sz="2400" b="1" dirty="0">
                        <a:solidFill>
                          <a:srgbClr val="66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22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i="1" dirty="0" smtClean="0">
                          <a:solidFill>
                            <a:srgbClr val="8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Осуществление</a:t>
                      </a:r>
                      <a:r>
                        <a:rPr lang="ru-RU" sz="2600" b="1" i="1" baseline="0" dirty="0" smtClean="0">
                          <a:solidFill>
                            <a:srgbClr val="8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движения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i="0" dirty="0" smtClean="0">
                          <a:solidFill>
                            <a:srgbClr val="000066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Смещение  одного или нескольких сегментов тела +</a:t>
                      </a:r>
                      <a:r>
                        <a:rPr lang="ru-RU" sz="2100" i="0" baseline="0" dirty="0" smtClean="0">
                          <a:solidFill>
                            <a:srgbClr val="000066"/>
                          </a:solidFill>
                          <a:latin typeface="Calibri"/>
                          <a:ea typeface="Calibri"/>
                          <a:cs typeface="Times New Roman"/>
                        </a:rPr>
                        <a:t> сопутствующий контроль  (цикл обратной связи </a:t>
                      </a:r>
                      <a:r>
                        <a:rPr lang="ru-RU" sz="2100" i="0" baseline="0" dirty="0" err="1" smtClean="0">
                          <a:solidFill>
                            <a:srgbClr val="000066"/>
                          </a:solidFill>
                          <a:latin typeface="Calibri"/>
                          <a:ea typeface="Calibri"/>
                          <a:cs typeface="Times New Roman"/>
                        </a:rPr>
                        <a:t>сенсорики</a:t>
                      </a:r>
                      <a:r>
                        <a:rPr lang="ru-RU" sz="2100" i="0" baseline="0" dirty="0" smtClean="0">
                          <a:solidFill>
                            <a:srgbClr val="000066"/>
                          </a:solidFill>
                          <a:latin typeface="Calibri"/>
                          <a:ea typeface="Calibri"/>
                          <a:cs typeface="Times New Roman"/>
                        </a:rPr>
                        <a:t> и моторики)</a:t>
                      </a:r>
                      <a:endParaRPr lang="ru-RU" sz="2100" i="0" dirty="0" smtClean="0">
                        <a:solidFill>
                          <a:srgbClr val="00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0" baseline="0" dirty="0" smtClean="0">
                          <a:solidFill>
                            <a:srgbClr val="660033"/>
                          </a:solidFill>
                          <a:latin typeface="+mn-lt"/>
                          <a:ea typeface="Calibri"/>
                          <a:cs typeface="Times New Roman"/>
                        </a:rPr>
                        <a:t>Моторная кора, мозжечок, вестибулярная система, спинной мозг, мышцы  (скелетные, голосовые, зрительные)</a:t>
                      </a:r>
                      <a:endParaRPr lang="ru-RU" sz="2400" b="1" i="0" dirty="0">
                        <a:solidFill>
                          <a:srgbClr val="6600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Стрелка вниз 5"/>
          <p:cNvSpPr/>
          <p:nvPr/>
        </p:nvSpPr>
        <p:spPr>
          <a:xfrm flipH="1">
            <a:off x="4499992" y="0"/>
            <a:ext cx="144016" cy="432048"/>
          </a:xfrm>
          <a:prstGeom prst="downArrow">
            <a:avLst>
              <a:gd name="adj1" fmla="val 50000"/>
              <a:gd name="adj2" fmla="val 527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flipH="1">
            <a:off x="4572000" y="3645024"/>
            <a:ext cx="144016" cy="432048"/>
          </a:xfrm>
          <a:prstGeom prst="downArrow">
            <a:avLst>
              <a:gd name="adj1" fmla="val 50000"/>
              <a:gd name="adj2" fmla="val 527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9036496" cy="886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Алалия -</a:t>
            </a:r>
            <a:r>
              <a:rPr lang="ru-RU" sz="2600" b="1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6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нарушение либо </a:t>
            </a:r>
            <a:r>
              <a:rPr lang="ru-RU" sz="2600" dirty="0" err="1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восприятия</a:t>
            </a:r>
            <a:r>
              <a:rPr lang="ru-RU" sz="2600" b="1" dirty="0" err="1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языковых</a:t>
            </a:r>
            <a:r>
              <a:rPr lang="ru-RU" sz="26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 структур (значения), либо</a:t>
            </a:r>
            <a:r>
              <a:rPr lang="ru-RU" sz="26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продуцирования </a:t>
            </a:r>
            <a:r>
              <a:rPr lang="ru-RU" sz="26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этого значения, в первую очередь через </a:t>
            </a:r>
            <a:r>
              <a:rPr lang="ru-RU" sz="26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грамматические категории.</a:t>
            </a:r>
            <a:r>
              <a:rPr lang="ru-RU" sz="2800" i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                                                </a:t>
            </a:r>
            <a:r>
              <a:rPr lang="ru-RU" sz="2400" i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(М.И. </a:t>
            </a:r>
            <a:r>
              <a:rPr lang="ru-RU" sz="2400" i="1" dirty="0" err="1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Лынская</a:t>
            </a:r>
            <a:r>
              <a:rPr lang="ru-RU" sz="2400" i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) </a:t>
            </a:r>
            <a:endParaRPr lang="ru-RU" sz="2400" b="1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000" i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                                                                                                                </a:t>
            </a:r>
            <a:r>
              <a:rPr lang="ru-RU" sz="2600" b="1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Алалия</a:t>
            </a:r>
            <a:r>
              <a:rPr lang="ru-RU" sz="2600" b="1" dirty="0" smtClean="0">
                <a:latin typeface="Cambria" pitchFamily="18" charset="0"/>
                <a:ea typeface="Cambria" pitchFamily="18" charset="0"/>
              </a:rPr>
              <a:t>  </a:t>
            </a:r>
            <a:r>
              <a:rPr lang="ru-RU" sz="26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представляет собой</a:t>
            </a:r>
            <a:r>
              <a:rPr lang="ru-RU" sz="2600" dirty="0" smtClean="0">
                <a:latin typeface="Cambria" pitchFamily="18" charset="0"/>
                <a:ea typeface="Cambria" pitchFamily="18" charset="0"/>
              </a:rPr>
              <a:t> </a:t>
            </a:r>
            <a:r>
              <a:rPr lang="ru-RU" sz="2600" b="1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системное недоразвитие речи,</a:t>
            </a:r>
            <a:r>
              <a:rPr lang="ru-RU" sz="2600" b="1" i="1" dirty="0" smtClean="0">
                <a:latin typeface="Cambria" pitchFamily="18" charset="0"/>
                <a:ea typeface="Cambria" pitchFamily="18" charset="0"/>
              </a:rPr>
              <a:t> </a:t>
            </a:r>
            <a:r>
              <a:rPr lang="ru-RU" sz="26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при котором нарушаются все компоненты речи: </a:t>
            </a:r>
            <a:r>
              <a:rPr lang="ru-RU" sz="26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фонетико-фонематическая сторона, лексико-грамматический строй. </a:t>
            </a:r>
          </a:p>
          <a:p>
            <a:pPr algn="ctr"/>
            <a:r>
              <a:rPr lang="ru-RU" sz="2300" i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(Логопедия: Учебник для студентов дефект. </a:t>
            </a:r>
            <a:r>
              <a:rPr lang="ru-RU" sz="2300" i="1" dirty="0" err="1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фак</a:t>
            </a:r>
            <a:r>
              <a:rPr lang="ru-RU" sz="2300" i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. </a:t>
            </a:r>
            <a:r>
              <a:rPr lang="ru-RU" sz="2300" i="1" dirty="0" err="1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пед</a:t>
            </a:r>
            <a:r>
              <a:rPr lang="ru-RU" sz="2300" i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. вузов / Под ред. Л.С. Волковой, С.Н. Шаховской</a:t>
            </a:r>
            <a:r>
              <a:rPr lang="ru-RU" sz="2300" i="1" dirty="0" smtClean="0">
                <a:latin typeface="Cambria" pitchFamily="18" charset="0"/>
                <a:ea typeface="Cambria" pitchFamily="18" charset="0"/>
              </a:rPr>
              <a:t>. </a:t>
            </a:r>
            <a:r>
              <a:rPr lang="ru-RU" sz="2300" i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- </a:t>
            </a:r>
            <a:r>
              <a:rPr lang="ru-RU" sz="2000" i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М.: </a:t>
            </a:r>
            <a:r>
              <a:rPr lang="ru-RU" sz="2000" i="1" dirty="0" err="1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Гуманит</a:t>
            </a:r>
            <a:r>
              <a:rPr lang="ru-RU" sz="2000" i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. изд. центр ВЛАДОС, 1998. - 680 с</a:t>
            </a:r>
            <a:r>
              <a:rPr lang="ru-RU" sz="2300" i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.)</a:t>
            </a:r>
          </a:p>
          <a:p>
            <a:pPr algn="ctr"/>
            <a:endParaRPr lang="ru-RU" sz="800" i="1" dirty="0" smtClean="0">
              <a:solidFill>
                <a:srgbClr val="660066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400" b="1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Алалия – </a:t>
            </a:r>
            <a:r>
              <a:rPr lang="ru-RU" sz="24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недоразвитие речи как </a:t>
            </a:r>
            <a:r>
              <a:rPr lang="ru-RU" sz="24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знаковой функции </a:t>
            </a:r>
            <a:r>
              <a:rPr lang="ru-RU" sz="20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(что соответствует позиции </a:t>
            </a:r>
            <a:r>
              <a:rPr lang="ru-RU" sz="2000" i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В.А. </a:t>
            </a:r>
            <a:r>
              <a:rPr lang="ru-RU" sz="2000" i="1" dirty="0" err="1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Ковшикова</a:t>
            </a:r>
            <a:r>
              <a:rPr lang="ru-RU" sz="20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) </a:t>
            </a:r>
            <a:r>
              <a:rPr lang="ru-RU" sz="24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ввиду </a:t>
            </a:r>
            <a:r>
              <a:rPr lang="ru-RU" sz="2400" dirty="0" err="1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несформированности</a:t>
            </a:r>
            <a:r>
              <a:rPr lang="ru-RU" sz="24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механизмов </a:t>
            </a:r>
            <a:r>
              <a:rPr lang="ru-RU" sz="24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кодирования – декодирования. </a:t>
            </a:r>
            <a:r>
              <a:rPr lang="ru-RU" sz="24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Причина – раннее повреждение корковых зон  речи в левом полушарии.</a:t>
            </a:r>
            <a:r>
              <a:rPr lang="ru-RU" sz="2400" i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      </a:t>
            </a:r>
          </a:p>
          <a:p>
            <a:r>
              <a:rPr lang="ru-RU" sz="2400" i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                                                              (С.В.Покровская, А.В.Цветков)</a:t>
            </a:r>
            <a:endParaRPr lang="ru-RU" sz="2400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ru-RU" sz="2000" i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                                                                                           </a:t>
            </a:r>
            <a:endParaRPr lang="ru-RU" sz="2000" i="1" dirty="0" smtClean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endParaRPr lang="ru-RU" sz="2000" i="1" dirty="0" smtClean="0">
              <a:solidFill>
                <a:srgbClr val="660066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endParaRPr lang="ru-RU" sz="2000" i="1" dirty="0" smtClean="0">
              <a:solidFill>
                <a:srgbClr val="660066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endParaRPr lang="ru-RU" sz="2400" b="1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endParaRPr lang="ru-RU" b="1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endParaRPr lang="ru-RU" b="1" i="1" dirty="0" smtClean="0">
              <a:solidFill>
                <a:schemeClr val="tx1">
                  <a:lumMod val="50000"/>
                  <a:lumOff val="50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Для детей с </a:t>
            </a:r>
            <a:r>
              <a:rPr lang="ru-RU" sz="2300" b="1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алалией</a:t>
            </a:r>
            <a:r>
              <a:rPr lang="ru-RU" sz="23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3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характерно нарушение формирования </a:t>
            </a:r>
            <a:r>
              <a:rPr lang="ru-RU" sz="23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лексической, морфологической, синтаксической и фонематической  </a:t>
            </a:r>
            <a:r>
              <a:rPr lang="ru-RU" sz="23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сторон речи: </a:t>
            </a:r>
            <a:endParaRPr lang="ru-RU" sz="600" dirty="0" smtClean="0">
              <a:solidFill>
                <a:srgbClr val="CC33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— Отсутствие или резкое снижение мотива речевой деятельности, мотива к общению.</a:t>
            </a:r>
          </a:p>
          <a:p>
            <a:endParaRPr lang="ru-RU" dirty="0" smtClean="0">
              <a:solidFill>
                <a:srgbClr val="CC3300"/>
              </a:solidFill>
              <a:latin typeface="Cambria" pitchFamily="18" charset="0"/>
              <a:ea typeface="Cambria" pitchFamily="18" charset="0"/>
            </a:endParaRPr>
          </a:p>
          <a:p>
            <a:endParaRPr lang="ru-RU" dirty="0" smtClean="0">
              <a:solidFill>
                <a:srgbClr val="CC3300"/>
              </a:solidFill>
              <a:latin typeface="Cambria" pitchFamily="18" charset="0"/>
              <a:ea typeface="Cambria" pitchFamily="18" charset="0"/>
            </a:endParaRPr>
          </a:p>
          <a:p>
            <a:endParaRPr lang="ru-RU" dirty="0" smtClean="0">
              <a:solidFill>
                <a:srgbClr val="CC3300"/>
              </a:solidFill>
              <a:latin typeface="Cambria" pitchFamily="18" charset="0"/>
              <a:ea typeface="Cambria" pitchFamily="18" charset="0"/>
            </a:endParaRPr>
          </a:p>
          <a:p>
            <a:endParaRPr lang="ru-RU" dirty="0" smtClean="0">
              <a:solidFill>
                <a:srgbClr val="CC3300"/>
              </a:solidFill>
              <a:latin typeface="Cambria" pitchFamily="18" charset="0"/>
              <a:ea typeface="Cambria" pitchFamily="18" charset="0"/>
            </a:endParaRPr>
          </a:p>
          <a:p>
            <a:endParaRPr lang="ru-RU" dirty="0" smtClean="0">
              <a:solidFill>
                <a:srgbClr val="CC3300"/>
              </a:solidFill>
              <a:latin typeface="Cambria" pitchFamily="18" charset="0"/>
              <a:ea typeface="Cambria" pitchFamily="18" charset="0"/>
            </a:endParaRPr>
          </a:p>
          <a:p>
            <a:endParaRPr lang="ru-RU" dirty="0" smtClean="0">
              <a:solidFill>
                <a:srgbClr val="CC3300"/>
              </a:solidFill>
              <a:latin typeface="Cambria" pitchFamily="18" charset="0"/>
              <a:ea typeface="Cambria" pitchFamily="18" charset="0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772816"/>
            <a:ext cx="914400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— Речевой негативизм.</a:t>
            </a:r>
          </a:p>
          <a:p>
            <a:endParaRPr lang="ru-RU" sz="400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— Нарушения целенаправленности и концентрации внимания.</a:t>
            </a:r>
            <a:r>
              <a:rPr lang="ru-RU" sz="24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</a:t>
            </a:r>
          </a:p>
          <a:p>
            <a:endParaRPr lang="ru-RU" sz="400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— Низкий уровень обобщения, недостаточная гибкость и </a:t>
            </a:r>
          </a:p>
          <a:p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динамичность мышления, замедленный темп усвоения тех или </a:t>
            </a:r>
          </a:p>
          <a:p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иных закономерностей, недостаточная осознанность и </a:t>
            </a:r>
          </a:p>
          <a:p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доказательность мышления. </a:t>
            </a:r>
          </a:p>
          <a:p>
            <a:pPr>
              <a:buFontTx/>
              <a:buChar char="-"/>
            </a:pPr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Недостаточность целостности и константности зрительного и </a:t>
            </a:r>
          </a:p>
          <a:p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слухового восприятия.</a:t>
            </a:r>
          </a:p>
          <a:p>
            <a:endParaRPr lang="ru-RU" sz="400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4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— </a:t>
            </a:r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Для личности </a:t>
            </a:r>
            <a:r>
              <a:rPr lang="ru-RU" sz="2300" dirty="0" err="1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неговорящего</a:t>
            </a:r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ребенка характерны: некоторая  </a:t>
            </a:r>
          </a:p>
          <a:p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заторможенность или наоборот - возбудимость; повышенная  </a:t>
            </a:r>
          </a:p>
          <a:p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300" dirty="0" err="1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сенситивность</a:t>
            </a:r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. </a:t>
            </a:r>
          </a:p>
          <a:p>
            <a:endParaRPr lang="ru-RU" sz="400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— Отсутствие навыка формирования программы высказывания, </a:t>
            </a:r>
          </a:p>
          <a:p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зачастую и программы других видов активной деятельности. </a:t>
            </a:r>
          </a:p>
          <a:p>
            <a:endParaRPr lang="ru-RU" sz="600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endParaRPr lang="ru-RU" dirty="0" smtClean="0">
              <a:latin typeface="Cambria" pitchFamily="18" charset="0"/>
              <a:ea typeface="Cambria" pitchFamily="18" charset="0"/>
            </a:endParaRPr>
          </a:p>
          <a:p>
            <a:endParaRPr lang="ru-RU" dirty="0" smtClean="0">
              <a:latin typeface="Cambria" pitchFamily="18" charset="0"/>
              <a:ea typeface="Cambria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5565338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97152"/>
            <a:ext cx="9144000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</a:t>
            </a:r>
          </a:p>
          <a:p>
            <a:endParaRPr lang="ru-RU" sz="100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4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— </a:t>
            </a:r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Нарушения формирования звуковых образов слов.</a:t>
            </a:r>
          </a:p>
          <a:p>
            <a:endParaRPr lang="ru-RU" sz="300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— Нарушения слоговой структуры слова:  замена и пропуск слога. </a:t>
            </a:r>
          </a:p>
          <a:p>
            <a:endParaRPr lang="ru-RU" sz="300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— Особенности лексической стороны речи. </a:t>
            </a:r>
          </a:p>
          <a:p>
            <a:endParaRPr lang="ru-RU" sz="300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— Стойкий морфологический и синтаксический </a:t>
            </a:r>
            <a:r>
              <a:rPr lang="ru-RU" sz="2300" dirty="0" err="1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аграмматизм</a:t>
            </a:r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.</a:t>
            </a:r>
          </a:p>
          <a:p>
            <a:endParaRPr lang="ru-RU" dirty="0" smtClean="0">
              <a:solidFill>
                <a:srgbClr val="CC3300"/>
              </a:solidFill>
              <a:latin typeface="Cambria" pitchFamily="18" charset="0"/>
              <a:ea typeface="Cambria" pitchFamily="18" charset="0"/>
            </a:endParaRPr>
          </a:p>
          <a:p>
            <a:endParaRPr lang="ru-RU" dirty="0" smtClean="0">
              <a:solidFill>
                <a:srgbClr val="CC3300"/>
              </a:solidFill>
              <a:latin typeface="Cambria" pitchFamily="18" charset="0"/>
              <a:ea typeface="Cambria" pitchFamily="18" charset="0"/>
            </a:endParaRPr>
          </a:p>
          <a:p>
            <a:endParaRPr lang="ru-RU" dirty="0">
              <a:solidFill>
                <a:srgbClr val="CC33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980728"/>
            <a:ext cx="9144000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endParaRPr lang="ru-RU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endParaRPr lang="ru-RU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endParaRPr lang="ru-RU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endParaRPr lang="ru-RU" sz="400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endParaRPr lang="ru-RU" sz="400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4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— Трудности усвоения последовательности артикуляционных движений </a:t>
            </a:r>
            <a:r>
              <a:rPr lang="ru-RU" sz="22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(кинестетическая апраксия) </a:t>
            </a:r>
            <a:r>
              <a:rPr lang="ru-RU" sz="24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для воспроизведения слога, слова, предложения.</a:t>
            </a:r>
          </a:p>
          <a:p>
            <a:r>
              <a:rPr lang="ru-RU" sz="24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— </a:t>
            </a:r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Трудности воспроизведения артикуляционной поз    </a:t>
            </a:r>
          </a:p>
          <a:p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 </a:t>
            </a:r>
            <a:r>
              <a:rPr lang="ru-RU" sz="22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(кинестетическая апраксия) </a:t>
            </a:r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самостоятельно или репродуктивно. </a:t>
            </a:r>
          </a:p>
          <a:p>
            <a:endParaRPr lang="ru-RU" sz="300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4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— </a:t>
            </a:r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Нейродинамические нарушения: нарушения равновесия  </a:t>
            </a:r>
          </a:p>
          <a:p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процессов торможения и возбуждения, быстрое возникновение  </a:t>
            </a:r>
          </a:p>
          <a:p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запредельного торможения.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16632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— </a:t>
            </a:r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Самостоятельные короткие высказывания появляются только </a:t>
            </a:r>
          </a:p>
          <a:p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в ситуациях повышенной эмоциональности, причем </a:t>
            </a:r>
          </a:p>
          <a:p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300" dirty="0" err="1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вербализуется</a:t>
            </a:r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субъективно ценный элемент внутренней речи. </a:t>
            </a:r>
          </a:p>
          <a:p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— Отсутствие (недостаточность) критического отношения </a:t>
            </a:r>
          </a:p>
          <a:p>
            <a:endParaRPr lang="ru-RU" sz="400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endParaRPr lang="ru-RU" sz="2400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endParaRPr lang="ru-RU" sz="2400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endParaRPr lang="ru-RU" sz="2400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endParaRPr lang="ru-RU" sz="2400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916832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речевой неполноценности и замкнутость.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556792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3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собственной речевой деятельности или наоборот осознание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Дефект  речи, проявляющийся в расстройстве артикуляции, обусловленном параличом или парезом речевой мускулатуры, носит  название     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                                             </a:t>
            </a:r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Д И З А Р Т Р И Я</a:t>
            </a:r>
          </a:p>
          <a:p>
            <a:pPr algn="ctr"/>
            <a:endParaRPr lang="ru-RU" sz="800" b="1" i="1" dirty="0" smtClean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400" b="1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ДИЗАРТРИЯ   - </a:t>
            </a:r>
            <a:r>
              <a:rPr lang="ru-RU" sz="2400" b="1" i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нарушение звукопроизношения и просодики </a:t>
            </a:r>
          </a:p>
          <a:p>
            <a:r>
              <a:rPr lang="ru-RU" sz="2400" b="1" i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вследствие нарушения иннервации мышц речевого аппарата   </a:t>
            </a:r>
            <a:r>
              <a:rPr lang="ru-RU" sz="2400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(дыхательного, речевого, артикуляционных отделов)                                                                   </a:t>
            </a:r>
            <a:r>
              <a:rPr lang="ru-RU" sz="2400" i="1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(</a:t>
            </a:r>
            <a:r>
              <a:rPr lang="ru-RU" sz="2000" i="1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Е.Ф.Архипова)</a:t>
            </a:r>
            <a:endParaRPr lang="ru-RU" sz="2000" dirty="0" smtClean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200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                                                                                                                </a:t>
            </a:r>
            <a:endParaRPr lang="ru-RU" sz="2000" i="1" dirty="0" smtClean="0">
              <a:solidFill>
                <a:srgbClr val="660033"/>
              </a:solidFill>
              <a:latin typeface="Cambria" pitchFamily="18" charset="0"/>
              <a:ea typeface="Cambria" pitchFamily="18" charset="0"/>
            </a:endParaRPr>
          </a:p>
          <a:p>
            <a:endParaRPr lang="ru-RU" sz="2000" b="1" i="1" dirty="0" smtClean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  <a:p>
            <a:endParaRPr lang="ru-RU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endParaRPr lang="ru-RU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sz="1400" b="1" i="1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endParaRPr lang="ru-RU" b="1" i="1" dirty="0" smtClean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016" y="3356992"/>
            <a:ext cx="885698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Bookman Old Style" pitchFamily="18" charset="0"/>
              </a:rPr>
              <a:t>  </a:t>
            </a:r>
          </a:p>
          <a:p>
            <a:r>
              <a:rPr lang="ru-RU" sz="28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 В практике  патологии речи принята менее развёрнутая   классификация  дизартрий, а именно их деление  на  </a:t>
            </a:r>
            <a:r>
              <a:rPr lang="ru-RU" sz="2800" b="1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бульбарные</a:t>
            </a:r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, псевдобульбарные, </a:t>
            </a:r>
            <a:r>
              <a:rPr lang="ru-RU" sz="28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мозжечковую и подкорковые  или «экстрапирамидные» </a:t>
            </a:r>
            <a:r>
              <a:rPr lang="ru-RU" sz="28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(обусловлены различием  в локализации очага поражения)</a:t>
            </a:r>
          </a:p>
          <a:p>
            <a:endParaRPr lang="ru-RU" sz="600" b="1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Татьяна  Григорьевна  </a:t>
            </a:r>
            <a:r>
              <a:rPr lang="ru-RU" sz="3600" b="1" dirty="0" err="1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Визель</a:t>
            </a:r>
            <a:endParaRPr lang="ru-RU" sz="3600" dirty="0">
              <a:solidFill>
                <a:srgbClr val="1C06E8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64704"/>
            <a:ext cx="8964488" cy="4248472"/>
          </a:xfrm>
        </p:spPr>
        <p:txBody>
          <a:bodyPr>
            <a:normAutofit fontScale="25000" lnSpcReduction="20000"/>
          </a:bodyPr>
          <a:lstStyle/>
          <a:p>
            <a:r>
              <a:rPr lang="ru-RU" sz="9200" b="1" dirty="0" smtClean="0">
                <a:solidFill>
                  <a:srgbClr val="002060"/>
                </a:solidFill>
              </a:rPr>
              <a:t>Доктор психологических наук,  ведущий отечественный </a:t>
            </a:r>
            <a:r>
              <a:rPr lang="ru-RU" sz="9200" b="1" dirty="0" err="1" smtClean="0">
                <a:solidFill>
                  <a:srgbClr val="002060"/>
                </a:solidFill>
              </a:rPr>
              <a:t>нейропсихолог</a:t>
            </a:r>
            <a:endParaRPr lang="ru-RU" sz="9200" dirty="0" smtClean="0">
              <a:solidFill>
                <a:srgbClr val="002060"/>
              </a:solidFill>
            </a:endParaRPr>
          </a:p>
          <a:p>
            <a:r>
              <a:rPr lang="ru-RU" sz="9200" b="1" dirty="0" smtClean="0">
                <a:solidFill>
                  <a:srgbClr val="002060"/>
                </a:solidFill>
              </a:rPr>
              <a:t>Профессор кафедры специальной педагогики и психологии ФГБОУ </a:t>
            </a:r>
          </a:p>
          <a:p>
            <a:r>
              <a:rPr lang="ru-RU" sz="9200" b="1" dirty="0" smtClean="0">
                <a:solidFill>
                  <a:srgbClr val="002060"/>
                </a:solidFill>
              </a:rPr>
              <a:t>Активный участник создания в Москве Центра патологии речи и </a:t>
            </a:r>
            <a:r>
              <a:rPr lang="ru-RU" sz="9200" b="1" dirty="0" err="1" smtClean="0">
                <a:solidFill>
                  <a:srgbClr val="002060"/>
                </a:solidFill>
              </a:rPr>
              <a:t>нейрореабилитации</a:t>
            </a:r>
            <a:r>
              <a:rPr lang="ru-RU" sz="9200" b="1" dirty="0" smtClean="0">
                <a:solidFill>
                  <a:srgbClr val="002060"/>
                </a:solidFill>
              </a:rPr>
              <a:t> (</a:t>
            </a:r>
            <a:r>
              <a:rPr lang="ru-RU" sz="9200" b="1" dirty="0" err="1" smtClean="0">
                <a:solidFill>
                  <a:srgbClr val="002060"/>
                </a:solidFill>
              </a:rPr>
              <a:t>ЦПРиН</a:t>
            </a:r>
            <a:r>
              <a:rPr lang="ru-RU" sz="9200" b="1" dirty="0" smtClean="0">
                <a:solidFill>
                  <a:srgbClr val="002060"/>
                </a:solidFill>
              </a:rPr>
              <a:t>)</a:t>
            </a:r>
          </a:p>
          <a:p>
            <a:r>
              <a:rPr lang="ru-RU" sz="9200" b="1" dirty="0" smtClean="0">
                <a:solidFill>
                  <a:srgbClr val="002060"/>
                </a:solidFill>
              </a:rPr>
              <a:t>Является ведущим преподавателем, </a:t>
            </a:r>
          </a:p>
          <a:p>
            <a:pPr>
              <a:buNone/>
            </a:pPr>
            <a:r>
              <a:rPr lang="ru-RU" sz="9200" b="1" dirty="0" smtClean="0">
                <a:solidFill>
                  <a:srgbClr val="002060"/>
                </a:solidFill>
              </a:rPr>
              <a:t>     зав. кафедрой патологии речи. </a:t>
            </a:r>
          </a:p>
          <a:p>
            <a:r>
              <a:rPr lang="ru-RU" sz="9200" b="1" dirty="0" smtClean="0">
                <a:solidFill>
                  <a:srgbClr val="002060"/>
                </a:solidFill>
              </a:rPr>
              <a:t>Автор более 200 научных </a:t>
            </a:r>
          </a:p>
          <a:p>
            <a:pPr>
              <a:buNone/>
            </a:pPr>
            <a:r>
              <a:rPr lang="ru-RU" sz="9200" b="1" dirty="0" smtClean="0">
                <a:solidFill>
                  <a:srgbClr val="002060"/>
                </a:solidFill>
              </a:rPr>
              <a:t>     публикаций</a:t>
            </a:r>
          </a:p>
          <a:p>
            <a:r>
              <a:rPr lang="ru-RU" sz="9200" b="1" dirty="0" smtClean="0">
                <a:solidFill>
                  <a:srgbClr val="002060"/>
                </a:solidFill>
              </a:rPr>
              <a:t>Автор курсов </a:t>
            </a:r>
          </a:p>
          <a:p>
            <a:pPr algn="just">
              <a:buNone/>
            </a:pPr>
            <a:r>
              <a:rPr lang="ru-RU" sz="9200" b="1" i="1" dirty="0" smtClean="0">
                <a:solidFill>
                  <a:srgbClr val="002060"/>
                </a:solidFill>
              </a:rPr>
              <a:t> </a:t>
            </a:r>
            <a:r>
              <a:rPr lang="ru-RU" sz="8800" b="1" i="1" dirty="0" smtClean="0">
                <a:solidFill>
                  <a:srgbClr val="002060"/>
                </a:solidFill>
              </a:rPr>
              <a:t>«Основы нейропсихологии», </a:t>
            </a:r>
          </a:p>
          <a:p>
            <a:pPr algn="just">
              <a:buNone/>
            </a:pPr>
            <a:r>
              <a:rPr lang="ru-RU" sz="8800" b="1" i="1" dirty="0" smtClean="0">
                <a:solidFill>
                  <a:srgbClr val="002060"/>
                </a:solidFill>
              </a:rPr>
              <a:t> «Нейропсихология детства», </a:t>
            </a:r>
          </a:p>
          <a:p>
            <a:pPr algn="just">
              <a:buNone/>
            </a:pPr>
            <a:r>
              <a:rPr lang="ru-RU" sz="8800" b="1" i="1" dirty="0" smtClean="0">
                <a:solidFill>
                  <a:srgbClr val="002060"/>
                </a:solidFill>
              </a:rPr>
              <a:t> «Нарушения речи у детей и взрослых», </a:t>
            </a:r>
          </a:p>
          <a:p>
            <a:pPr algn="just">
              <a:buNone/>
            </a:pPr>
            <a:r>
              <a:rPr lang="ru-RU" sz="8800" b="1" i="1" dirty="0" smtClean="0">
                <a:solidFill>
                  <a:srgbClr val="002060"/>
                </a:solidFill>
              </a:rPr>
              <a:t> «Нейропсихология творчества», </a:t>
            </a:r>
          </a:p>
          <a:p>
            <a:pPr algn="just">
              <a:buNone/>
            </a:pPr>
            <a:r>
              <a:rPr lang="ru-RU" sz="8800" b="1" i="1" dirty="0" smtClean="0">
                <a:solidFill>
                  <a:srgbClr val="002060"/>
                </a:solidFill>
              </a:rPr>
              <a:t> «</a:t>
            </a:r>
            <a:r>
              <a:rPr lang="ru-RU" sz="8800" b="1" i="1" dirty="0" err="1" smtClean="0">
                <a:solidFill>
                  <a:srgbClr val="002060"/>
                </a:solidFill>
              </a:rPr>
              <a:t>Логопсихология</a:t>
            </a:r>
            <a:r>
              <a:rPr lang="ru-RU" sz="8800" b="1" i="1" dirty="0" smtClean="0">
                <a:solidFill>
                  <a:srgbClr val="002060"/>
                </a:solidFill>
              </a:rPr>
              <a:t>», </a:t>
            </a:r>
          </a:p>
          <a:p>
            <a:pPr algn="just">
              <a:buNone/>
            </a:pPr>
            <a:r>
              <a:rPr lang="ru-RU" sz="8800" b="1" i="1" dirty="0" smtClean="0">
                <a:solidFill>
                  <a:srgbClr val="002060"/>
                </a:solidFill>
              </a:rPr>
              <a:t> «Основы </a:t>
            </a:r>
            <a:r>
              <a:rPr lang="ru-RU" sz="8800" b="1" i="1" dirty="0" err="1" smtClean="0">
                <a:solidFill>
                  <a:srgbClr val="002060"/>
                </a:solidFill>
              </a:rPr>
              <a:t>нейродефектологии</a:t>
            </a:r>
            <a:r>
              <a:rPr lang="ru-RU" sz="8800" b="1" i="1" dirty="0" smtClean="0">
                <a:solidFill>
                  <a:srgbClr val="002060"/>
                </a:solidFill>
              </a:rPr>
              <a:t>», </a:t>
            </a:r>
          </a:p>
          <a:p>
            <a:pPr algn="just">
              <a:buNone/>
            </a:pPr>
            <a:r>
              <a:rPr lang="ru-RU" sz="8800" b="1" i="1" dirty="0" smtClean="0">
                <a:solidFill>
                  <a:srgbClr val="002060"/>
                </a:solidFill>
              </a:rPr>
              <a:t> «</a:t>
            </a:r>
            <a:r>
              <a:rPr lang="ru-RU" sz="8800" b="1" i="1" dirty="0" err="1" smtClean="0">
                <a:solidFill>
                  <a:srgbClr val="002060"/>
                </a:solidFill>
              </a:rPr>
              <a:t>Нейрологопедия</a:t>
            </a:r>
            <a:r>
              <a:rPr lang="ru-RU" sz="8800" b="1" i="1" dirty="0" smtClean="0">
                <a:solidFill>
                  <a:srgbClr val="002060"/>
                </a:solidFill>
              </a:rPr>
              <a:t>». </a:t>
            </a:r>
          </a:p>
          <a:p>
            <a:endParaRPr lang="ru-RU" dirty="0"/>
          </a:p>
        </p:txBody>
      </p:sp>
      <p:pic>
        <p:nvPicPr>
          <p:cNvPr id="5122" name="Picture 2" descr="Картинки по запросу &quot;Фото Т.Г.Визель&quot;"/>
          <p:cNvPicPr>
            <a:picLocks noChangeAspect="1" noChangeArrowheads="1"/>
          </p:cNvPicPr>
          <p:nvPr/>
        </p:nvPicPr>
        <p:blipFill>
          <a:blip r:embed="rId2" cstate="print"/>
          <a:srcRect l="6741" t="6603" r="7222" b="5162"/>
          <a:stretch>
            <a:fillRect/>
          </a:stretch>
        </p:blipFill>
        <p:spPr bwMode="auto">
          <a:xfrm>
            <a:off x="5255568" y="2870176"/>
            <a:ext cx="3888432" cy="39878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6672"/>
            <a:ext cx="864096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Бульбарная</a:t>
            </a:r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 дизартрия  </a:t>
            </a:r>
            <a:r>
              <a:rPr lang="ru-RU" sz="2600" b="1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- </a:t>
            </a:r>
            <a:r>
              <a:rPr lang="ru-RU" sz="26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поражение </a:t>
            </a:r>
            <a:r>
              <a:rPr lang="ru-RU" sz="2600" b="1" dirty="0" err="1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черепно</a:t>
            </a:r>
            <a:r>
              <a:rPr lang="ru-RU" sz="26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– мозговых нервов, иннервирующих речевую мускулатуру  </a:t>
            </a:r>
            <a:r>
              <a:rPr lang="ru-RU" sz="26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(</a:t>
            </a:r>
            <a:r>
              <a:rPr lang="ru-RU" sz="2600" b="1" i="1" dirty="0" err="1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гипотонус</a:t>
            </a:r>
            <a:r>
              <a:rPr lang="ru-RU" sz="2600" b="1" dirty="0" smtClean="0">
                <a:solidFill>
                  <a:srgbClr val="7030A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6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мышц – нарушается</a:t>
            </a:r>
            <a:r>
              <a:rPr lang="ru-RU" sz="26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6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иннервация мышц глотки, гортани, нёба, нёбной занавески                снижается    сила голоса, гнусавость, слабость речевого дыхания, саливация, мышцы лица малоподвижны, речь неразборчива)</a:t>
            </a:r>
          </a:p>
          <a:p>
            <a:endParaRPr lang="ru-RU" sz="1400" b="1" i="1" dirty="0" smtClean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800" b="1" i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Псевдобульбарная  дизартрия </a:t>
            </a:r>
            <a:r>
              <a:rPr lang="ru-RU" sz="26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– поражение проводящих путей, соединяющих  ядра  ЧМН и кору мозга </a:t>
            </a:r>
            <a:r>
              <a:rPr lang="ru-RU" sz="26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(основное проявление – </a:t>
            </a:r>
            <a:r>
              <a:rPr lang="ru-RU" sz="2600" b="1" i="1" dirty="0" err="1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гипертонус</a:t>
            </a:r>
            <a:r>
              <a:rPr lang="ru-RU" sz="26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 </a:t>
            </a:r>
            <a:r>
              <a:rPr lang="ru-RU" sz="26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мышц/язык отёчный, подтягивается назад, спинка выгибается; мышц глотки, гортани, дыхательной мускулатуры, гнусавость)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2123728" y="2276872"/>
            <a:ext cx="64807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7030A0"/>
                </a:solidFill>
              </a:rPr>
              <a:t>      </a:t>
            </a:r>
            <a:endParaRPr lang="ru-RU" sz="9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Фото Марианны Лынской"/>
          <p:cNvPicPr>
            <a:picLocks noChangeAspect="1" noChangeArrowheads="1"/>
          </p:cNvPicPr>
          <p:nvPr/>
        </p:nvPicPr>
        <p:blipFill>
          <a:blip r:embed="rId2" cstate="print"/>
          <a:srcRect l="17210" t="10390" r="17079" b="1299"/>
          <a:stretch>
            <a:fillRect/>
          </a:stretch>
        </p:blipFill>
        <p:spPr bwMode="auto">
          <a:xfrm>
            <a:off x="179512" y="0"/>
            <a:ext cx="3024336" cy="489654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15816" y="188640"/>
            <a:ext cx="622818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ЦЕЛЬ</a:t>
            </a:r>
            <a:r>
              <a:rPr lang="ru-RU" sz="2800" b="1" dirty="0" smtClean="0">
                <a:solidFill>
                  <a:srgbClr val="800000"/>
                </a:solidFill>
                <a:latin typeface="Cambria Math" pitchFamily="18" charset="0"/>
                <a:ea typeface="Cambria Math" pitchFamily="18" charset="0"/>
              </a:rPr>
              <a:t>  работы специалиста по  </a:t>
            </a:r>
          </a:p>
          <a:p>
            <a:pPr algn="ctr"/>
            <a:r>
              <a:rPr lang="ru-RU" sz="2800" b="1" i="1" dirty="0" smtClean="0">
                <a:solidFill>
                  <a:srgbClr val="800080"/>
                </a:solidFill>
                <a:latin typeface="Cambria Math" pitchFamily="18" charset="0"/>
                <a:ea typeface="Cambria Math" pitchFamily="18" charset="0"/>
              </a:rPr>
              <a:t>М.А.Р. – методу </a:t>
            </a:r>
            <a:r>
              <a:rPr lang="ru-RU" sz="2800" b="1" dirty="0" smtClean="0">
                <a:solidFill>
                  <a:srgbClr val="800000"/>
                </a:solidFill>
                <a:latin typeface="Cambria Math" pitchFamily="18" charset="0"/>
                <a:ea typeface="Cambria Math" pitchFamily="18" charset="0"/>
              </a:rPr>
              <a:t>– повышение уровня </a:t>
            </a:r>
            <a:r>
              <a:rPr lang="ru-RU" sz="2800" b="1" dirty="0" smtClean="0">
                <a:solidFill>
                  <a:srgbClr val="800080"/>
                </a:solidFill>
                <a:latin typeface="Cambria Math" pitchFamily="18" charset="0"/>
                <a:ea typeface="Cambria Math" pitchFamily="18" charset="0"/>
              </a:rPr>
              <a:t>АДАПТАЦИИ</a:t>
            </a:r>
            <a:r>
              <a:rPr lang="ru-RU" sz="2800" b="1" dirty="0" smtClean="0">
                <a:solidFill>
                  <a:srgbClr val="800000"/>
                </a:solidFill>
                <a:latin typeface="Cambria Math" pitchFamily="18" charset="0"/>
                <a:ea typeface="Cambria Math" pitchFamily="18" charset="0"/>
              </a:rPr>
              <a:t> ребенка за счет создания </a:t>
            </a:r>
            <a:r>
              <a:rPr lang="ru-RU" sz="2800" b="1" dirty="0" err="1" smtClean="0">
                <a:solidFill>
                  <a:srgbClr val="800000"/>
                </a:solidFill>
                <a:latin typeface="Cambria Math" pitchFamily="18" charset="0"/>
                <a:ea typeface="Cambria Math" pitchFamily="18" charset="0"/>
              </a:rPr>
              <a:t>интериоризированного</a:t>
            </a:r>
            <a:r>
              <a:rPr lang="ru-RU" sz="2800" b="1" dirty="0" smtClean="0">
                <a:solidFill>
                  <a:srgbClr val="800000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2800" b="1" dirty="0" smtClean="0">
                <a:solidFill>
                  <a:srgbClr val="800080"/>
                </a:solidFill>
                <a:latin typeface="Cambria Math" pitchFamily="18" charset="0"/>
                <a:ea typeface="Cambria Math" pitchFamily="18" charset="0"/>
              </a:rPr>
              <a:t>МОТИВА</a:t>
            </a:r>
            <a:r>
              <a:rPr lang="ru-RU" sz="2800" b="1" dirty="0" smtClean="0">
                <a:solidFill>
                  <a:srgbClr val="800000"/>
                </a:solidFill>
                <a:latin typeface="Cambria Math" pitchFamily="18" charset="0"/>
                <a:ea typeface="Cambria Math" pitchFamily="18" charset="0"/>
              </a:rPr>
              <a:t> в процессе приобретения и расширения </a:t>
            </a:r>
            <a:r>
              <a:rPr lang="ru-RU" sz="2800" b="1" dirty="0" err="1" smtClean="0">
                <a:solidFill>
                  <a:srgbClr val="800080"/>
                </a:solidFill>
                <a:latin typeface="Cambria Math" pitchFamily="18" charset="0"/>
                <a:ea typeface="Cambria Math" pitchFamily="18" charset="0"/>
              </a:rPr>
              <a:t>ИГРового</a:t>
            </a:r>
            <a:r>
              <a:rPr lang="ru-RU" sz="2800" b="1" dirty="0" smtClean="0">
                <a:solidFill>
                  <a:srgbClr val="800000"/>
                </a:solidFill>
                <a:latin typeface="Cambria Math" pitchFamily="18" charset="0"/>
                <a:ea typeface="Cambria Math" pitchFamily="18" charset="0"/>
              </a:rPr>
              <a:t> опыта.</a:t>
            </a:r>
            <a:endParaRPr lang="ru-RU" sz="2800" b="1" dirty="0" smtClean="0">
              <a:solidFill>
                <a:srgbClr val="660033"/>
              </a:solidFill>
              <a:latin typeface="Cambria Math" pitchFamily="18" charset="0"/>
              <a:ea typeface="Cambria Math" pitchFamily="18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03848" y="3041571"/>
            <a:ext cx="583264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800080"/>
                </a:solidFill>
                <a:latin typeface="Cambria Math" pitchFamily="18" charset="0"/>
                <a:ea typeface="Cambria Math" pitchFamily="18" charset="0"/>
              </a:rPr>
              <a:t>М.А.Р. – метод </a:t>
            </a:r>
            <a:r>
              <a:rPr lang="ru-RU" sz="2800" b="1" dirty="0" smtClean="0">
                <a:solidFill>
                  <a:srgbClr val="002060"/>
                </a:solidFill>
                <a:latin typeface="Cambria Math" pitchFamily="18" charset="0"/>
                <a:ea typeface="Cambria Math" pitchFamily="18" charset="0"/>
              </a:rPr>
              <a:t>– может стать основой  для коррекции  речи, коммуникации, поведения, сенсорной интеграции и когнитивных операций детей с любыми нарушениями в развитии любыми специалистами в области реабилитации.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4941168"/>
            <a:ext cx="31683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err="1" smtClean="0"/>
              <a:t>Интериориза́ция</a:t>
            </a:r>
            <a:r>
              <a:rPr lang="ru-RU" sz="2000" dirty="0" smtClean="0"/>
              <a:t> (от </a:t>
            </a:r>
            <a:r>
              <a:rPr lang="ru-RU" sz="2000" dirty="0" smtClean="0">
                <a:hlinkClick r:id="rId3" tooltip="Французский язык"/>
              </a:rPr>
              <a:t>фр.</a:t>
            </a:r>
            <a:r>
              <a:rPr lang="ru-RU" sz="2000" dirty="0" smtClean="0"/>
              <a:t> </a:t>
            </a:r>
          </a:p>
          <a:p>
            <a:r>
              <a:rPr lang="ru-RU" sz="2400" i="1" dirty="0" err="1" smtClean="0"/>
              <a:t>intériorisation</a:t>
            </a:r>
            <a:r>
              <a:rPr lang="ru-RU" sz="2200" dirty="0" smtClean="0"/>
              <a:t> - переход извне внутрь, от  </a:t>
            </a:r>
            <a:r>
              <a:rPr lang="ru-RU" sz="2200" dirty="0" smtClean="0">
                <a:hlinkClick r:id="rId4" tooltip="Латинский язык"/>
              </a:rPr>
              <a:t>лат.</a:t>
            </a:r>
            <a:r>
              <a:rPr lang="ru-RU" sz="2200" dirty="0" smtClean="0"/>
              <a:t> </a:t>
            </a:r>
            <a:r>
              <a:rPr lang="ru-RU" sz="2200" i="1" dirty="0" err="1" smtClean="0"/>
              <a:t>interior</a:t>
            </a:r>
            <a:r>
              <a:rPr lang="ru-RU" sz="2200" dirty="0" smtClean="0"/>
              <a:t> -   внутренний).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Картинки по запросу &quot;картинки корица&quot;"/>
          <p:cNvPicPr>
            <a:picLocks noChangeAspect="1" noChangeArrowheads="1"/>
          </p:cNvPicPr>
          <p:nvPr/>
        </p:nvPicPr>
        <p:blipFill>
          <a:blip r:embed="rId2" cstate="print"/>
          <a:srcRect l="7354" t="24507" r="-600" b="26987"/>
          <a:stretch>
            <a:fillRect/>
          </a:stretch>
        </p:blipFill>
        <p:spPr bwMode="auto">
          <a:xfrm>
            <a:off x="0" y="4238328"/>
            <a:ext cx="6840760" cy="26196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188640"/>
            <a:ext cx="914400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СЕНСОРНАЯ   ИНТЕГРАЦИЯ – </a:t>
            </a:r>
          </a:p>
          <a:p>
            <a:pPr algn="ctr"/>
            <a:r>
              <a:rPr lang="ru-RU" sz="3000" b="1" dirty="0" smtClean="0">
                <a:solidFill>
                  <a:srgbClr val="660066"/>
                </a:solidFill>
                <a:latin typeface="Cambria Math" pitchFamily="18" charset="0"/>
                <a:ea typeface="Cambria Math" pitchFamily="18" charset="0"/>
              </a:rPr>
              <a:t>это обработка поступающих от органов  чувств ощущений, их структурирование и упорядочивание получаемой таким образом информации для последующего адекватного ответа.  Т.е. всё, что мы получаем от органов чувств, поступает в мозг, обрабатывается там,  выдается нам в виде некоторого знания о предмете – что это, какими свойствами обладает.</a:t>
            </a:r>
          </a:p>
          <a:p>
            <a:pPr algn="ctr"/>
            <a:r>
              <a:rPr lang="ru-RU" sz="2800" b="1" dirty="0" smtClean="0">
                <a:solidFill>
                  <a:srgbClr val="660066"/>
                </a:solidFill>
                <a:latin typeface="Cambria Math" pitchFamily="18" charset="0"/>
                <a:ea typeface="Cambria Math" pitchFamily="18" charset="0"/>
              </a:rPr>
              <a:t>                   Чем правильнее работают сенсорные системы, </a:t>
            </a:r>
          </a:p>
          <a:p>
            <a:pPr algn="ctr"/>
            <a:r>
              <a:rPr lang="ru-RU" sz="2800" b="1" dirty="0" smtClean="0">
                <a:solidFill>
                  <a:srgbClr val="660066"/>
                </a:solidFill>
                <a:latin typeface="Cambria Math" pitchFamily="18" charset="0"/>
                <a:ea typeface="Cambria Math" pitchFamily="18" charset="0"/>
              </a:rPr>
              <a:t>                тем больше информации  получает мозг и   </a:t>
            </a:r>
          </a:p>
          <a:p>
            <a:pPr algn="ctr"/>
            <a:r>
              <a:rPr lang="ru-RU" sz="2800" b="1" dirty="0" smtClean="0">
                <a:solidFill>
                  <a:srgbClr val="660066"/>
                </a:solidFill>
                <a:latin typeface="Cambria Math" pitchFamily="18" charset="0"/>
                <a:ea typeface="Cambria Math" pitchFamily="18" charset="0"/>
              </a:rPr>
              <a:t>      выдаёт больше адекватных ответов.   </a:t>
            </a:r>
          </a:p>
          <a:p>
            <a:pPr algn="ctr"/>
            <a:r>
              <a:rPr lang="ru-RU" sz="2800" b="1" dirty="0" smtClean="0">
                <a:solidFill>
                  <a:srgbClr val="660066"/>
                </a:solidFill>
                <a:latin typeface="Cambria Math" pitchFamily="18" charset="0"/>
                <a:ea typeface="Cambria Math" pitchFamily="18" charset="0"/>
              </a:rPr>
              <a:t>        </a:t>
            </a:r>
          </a:p>
          <a:p>
            <a:pPr algn="ctr"/>
            <a:endParaRPr lang="ru-RU" sz="2800" b="1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0"/>
            <a:ext cx="504056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«Обращаясь к теории сенсорной интеграции, мы опираемся на развитие базовых уровней иерархической системы взаимодействия ощущений, а именно: проприорецептивных, тактильных , вкусовых и обонятельных. Значение тактильного, вкусового, и обонятельного модусов перцепции подчеркивается в исследованиях по </a:t>
            </a:r>
            <a:r>
              <a:rPr lang="ru-RU" sz="2000" b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когнитивной лингвистике</a:t>
            </a:r>
            <a:r>
              <a:rPr lang="ru-RU" sz="20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, в которых утверждается, что значительная часть лексики в языковом сознании возникает на основе перцептивных операций в области тактильной, вкусовой и обонятельной модальностей. Мы предполагаем, что развитие тактильного, вкусового и обонятельного восприятия напрямую влияет на развитие мотивации к   речи».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6165304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i="1" dirty="0" smtClean="0">
                <a:solidFill>
                  <a:srgbClr val="800080"/>
                </a:solidFill>
                <a:latin typeface="Cambria" pitchFamily="18" charset="0"/>
                <a:ea typeface="Cambria" pitchFamily="18" charset="0"/>
              </a:rPr>
              <a:t>                (</a:t>
            </a:r>
            <a:r>
              <a:rPr lang="ru-RU" i="1" dirty="0" err="1" smtClean="0">
                <a:solidFill>
                  <a:srgbClr val="800080"/>
                </a:solidFill>
                <a:latin typeface="Cambria" pitchFamily="18" charset="0"/>
                <a:ea typeface="Cambria" pitchFamily="18" charset="0"/>
              </a:rPr>
              <a:t>Лынская</a:t>
            </a:r>
            <a:r>
              <a:rPr lang="ru-RU" i="1" dirty="0" smtClean="0">
                <a:solidFill>
                  <a:srgbClr val="800080"/>
                </a:solidFill>
                <a:latin typeface="Cambria" pitchFamily="18" charset="0"/>
                <a:ea typeface="Cambria" pitchFamily="18" charset="0"/>
              </a:rPr>
              <a:t> М. И.  Преодоление алалии и задержки речевого развития </a:t>
            </a:r>
          </a:p>
          <a:p>
            <a:pPr lvl="0"/>
            <a:r>
              <a:rPr lang="ru-RU" i="1" dirty="0" smtClean="0">
                <a:solidFill>
                  <a:srgbClr val="800080"/>
                </a:solidFill>
                <a:latin typeface="Cambria" pitchFamily="18" charset="0"/>
                <a:ea typeface="Cambria" pitchFamily="18" charset="0"/>
              </a:rPr>
              <a:t>                 у детей – М.: «ЛОГОМАГ», 2015, стр.6)</a:t>
            </a:r>
          </a:p>
        </p:txBody>
      </p:sp>
      <p:pic>
        <p:nvPicPr>
          <p:cNvPr id="17410" name="Picture 2" descr="Картинки по запросу &quot;основные виды ощущений&quot;&quot;"/>
          <p:cNvPicPr>
            <a:picLocks noChangeAspect="1" noChangeArrowheads="1"/>
          </p:cNvPicPr>
          <p:nvPr/>
        </p:nvPicPr>
        <p:blipFill>
          <a:blip r:embed="rId2" cstate="print"/>
          <a:srcRect l="1818" t="2945" r="1818" b="2510"/>
          <a:stretch>
            <a:fillRect/>
          </a:stretch>
        </p:blipFill>
        <p:spPr bwMode="auto">
          <a:xfrm>
            <a:off x="5327576" y="0"/>
            <a:ext cx="3816424" cy="374441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716016" y="3645024"/>
            <a:ext cx="44279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800000"/>
                </a:solidFill>
              </a:rPr>
              <a:t>          Подключение  максимального    </a:t>
            </a:r>
          </a:p>
          <a:p>
            <a:r>
              <a:rPr lang="ru-RU" sz="2000" dirty="0" smtClean="0">
                <a:solidFill>
                  <a:srgbClr val="800000"/>
                </a:solidFill>
              </a:rPr>
              <a:t>  количества сенсорных модальностей:  </a:t>
            </a:r>
          </a:p>
          <a:p>
            <a:r>
              <a:rPr lang="ru-RU" sz="2000" b="1" dirty="0" smtClean="0">
                <a:solidFill>
                  <a:srgbClr val="800000"/>
                </a:solidFill>
                <a:latin typeface="+mj-lt"/>
              </a:rPr>
              <a:t>    вестибулярной, </a:t>
            </a:r>
          </a:p>
          <a:p>
            <a:r>
              <a:rPr lang="ru-RU" sz="2000" b="1" dirty="0" smtClean="0">
                <a:solidFill>
                  <a:srgbClr val="800000"/>
                </a:solidFill>
                <a:latin typeface="+mj-lt"/>
                <a:ea typeface="Cambria" pitchFamily="18" charset="0"/>
              </a:rPr>
              <a:t>    </a:t>
            </a:r>
            <a:r>
              <a:rPr lang="ru-RU" sz="2000" b="1" dirty="0" err="1" smtClean="0">
                <a:solidFill>
                  <a:srgbClr val="800000"/>
                </a:solidFill>
                <a:latin typeface="+mj-lt"/>
                <a:ea typeface="Cambria" pitchFamily="18" charset="0"/>
              </a:rPr>
              <a:t>проприорецептивной</a:t>
            </a:r>
            <a:r>
              <a:rPr lang="ru-RU" sz="2000" b="1" dirty="0" smtClean="0">
                <a:solidFill>
                  <a:srgbClr val="800000"/>
                </a:solidFill>
                <a:latin typeface="+mj-lt"/>
                <a:ea typeface="Cambria" pitchFamily="18" charset="0"/>
              </a:rPr>
              <a:t>,  тактильной,  </a:t>
            </a:r>
          </a:p>
          <a:p>
            <a:r>
              <a:rPr lang="ru-RU" sz="2000" b="1" dirty="0" smtClean="0">
                <a:solidFill>
                  <a:srgbClr val="800000"/>
                </a:solidFill>
                <a:latin typeface="+mj-lt"/>
                <a:ea typeface="Cambria" pitchFamily="18" charset="0"/>
              </a:rPr>
              <a:t>    обонятельной, вкусовой, </a:t>
            </a:r>
          </a:p>
          <a:p>
            <a:r>
              <a:rPr lang="ru-RU" sz="2000" b="1" dirty="0" smtClean="0">
                <a:solidFill>
                  <a:srgbClr val="800000"/>
                </a:solidFill>
                <a:latin typeface="+mj-lt"/>
                <a:ea typeface="Cambria" pitchFamily="18" charset="0"/>
              </a:rPr>
              <a:t>    зрительной,  слуховой. </a:t>
            </a:r>
          </a:p>
          <a:p>
            <a:r>
              <a:rPr lang="ru-RU" sz="2000" dirty="0" smtClean="0">
                <a:solidFill>
                  <a:srgbClr val="800000"/>
                </a:solidFill>
              </a:rPr>
              <a:t>        Познание окружающего мира    </a:t>
            </a:r>
          </a:p>
          <a:p>
            <a:r>
              <a:rPr lang="ru-RU" sz="2000" dirty="0" smtClean="0">
                <a:solidFill>
                  <a:srgbClr val="800000"/>
                </a:solidFill>
              </a:rPr>
              <a:t>    происходит через все органы чувств. </a:t>
            </a:r>
            <a:endParaRPr lang="ru-RU" sz="2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657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 flipH="1">
            <a:off x="2661313" y="2096712"/>
            <a:ext cx="5308" cy="50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856" name="Picture 8" descr="Картинки по запросу кислинг сенсорная интеграция скачать"/>
          <p:cNvPicPr>
            <a:picLocks noChangeAspect="1" noChangeArrowheads="1"/>
          </p:cNvPicPr>
          <p:nvPr/>
        </p:nvPicPr>
        <p:blipFill>
          <a:blip r:embed="rId2" cstate="print"/>
          <a:srcRect t="11838"/>
          <a:stretch>
            <a:fillRect/>
          </a:stretch>
        </p:blipFill>
        <p:spPr bwMode="auto">
          <a:xfrm>
            <a:off x="5946836" y="2772947"/>
            <a:ext cx="3197164" cy="4085054"/>
          </a:xfrm>
          <a:prstGeom prst="rect">
            <a:avLst/>
          </a:prstGeom>
          <a:noFill/>
        </p:spPr>
      </p:pic>
      <p:pic>
        <p:nvPicPr>
          <p:cNvPr id="78860" name="Picture 1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 l="25000" t="10294" r="25000" b="8824"/>
          <a:stretch>
            <a:fillRect/>
          </a:stretch>
        </p:blipFill>
        <p:spPr bwMode="auto">
          <a:xfrm>
            <a:off x="3419872" y="2780928"/>
            <a:ext cx="2448272" cy="3960441"/>
          </a:xfrm>
          <a:prstGeom prst="rect">
            <a:avLst/>
          </a:prstGeom>
          <a:noFill/>
        </p:spPr>
      </p:pic>
      <p:pic>
        <p:nvPicPr>
          <p:cNvPr id="33" name="Picture 8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29078"/>
            <a:ext cx="3024336" cy="2850095"/>
          </a:xfrm>
          <a:prstGeom prst="rect">
            <a:avLst/>
          </a:prstGeom>
          <a:noFill/>
        </p:spPr>
      </p:pic>
      <p:pic>
        <p:nvPicPr>
          <p:cNvPr id="78862" name="Picture 14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068960"/>
            <a:ext cx="2592288" cy="3680005"/>
          </a:xfrm>
          <a:prstGeom prst="rect">
            <a:avLst/>
          </a:prstGeom>
          <a:noFill/>
        </p:spPr>
      </p:pic>
      <p:pic>
        <p:nvPicPr>
          <p:cNvPr id="78864" name="Picture 16" descr="Картинки по запросу кислинг сенсорная интеграция скачать"/>
          <p:cNvPicPr>
            <a:picLocks noChangeAspect="1" noChangeArrowheads="1"/>
          </p:cNvPicPr>
          <p:nvPr/>
        </p:nvPicPr>
        <p:blipFill>
          <a:blip r:embed="rId6" cstate="print"/>
          <a:srcRect l="3692" t="18824" r="6411"/>
          <a:stretch>
            <a:fillRect/>
          </a:stretch>
        </p:blipFill>
        <p:spPr bwMode="auto">
          <a:xfrm>
            <a:off x="4139952" y="116632"/>
            <a:ext cx="4860032" cy="246858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7504" y="332656"/>
            <a:ext cx="677108" cy="5904656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ru-RU" sz="3200" b="1" dirty="0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СЕНСОРНАЯ   ИНТЕГРАЦИЯ </a:t>
            </a:r>
            <a:endParaRPr lang="ru-RU" sz="3200" b="1" dirty="0">
              <a:solidFill>
                <a:srgbClr val="CC0099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848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n w="11430">
                  <a:solidFill>
                    <a:srgbClr val="1C06E8"/>
                  </a:solidFill>
                </a:ln>
                <a:solidFill>
                  <a:srgbClr val="CC0099"/>
                </a:solidFill>
                <a:latin typeface="Comic Sans MS" pitchFamily="66" charset="0"/>
              </a:rPr>
              <a:t>Общая  и  специальная </a:t>
            </a:r>
          </a:p>
          <a:p>
            <a:pPr algn="ctr"/>
            <a:r>
              <a:rPr lang="ru-RU" sz="3000" b="1" dirty="0" smtClean="0">
                <a:ln w="11430">
                  <a:solidFill>
                    <a:srgbClr val="1C06E8"/>
                  </a:solidFill>
                </a:ln>
                <a:solidFill>
                  <a:srgbClr val="CC0099"/>
                </a:solidFill>
                <a:latin typeface="Comic Sans MS" pitchFamily="66" charset="0"/>
              </a:rPr>
              <a:t>артикуляционная  гимнастика </a:t>
            </a:r>
          </a:p>
          <a:p>
            <a:pPr algn="ctr"/>
            <a:endParaRPr lang="ru-RU" dirty="0">
              <a:solidFill>
                <a:srgbClr val="6600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980728"/>
            <a:ext cx="903649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3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Улучшение кровоснабжения артикуляционных органов и их иннервации</a:t>
            </a:r>
          </a:p>
          <a:p>
            <a:pPr>
              <a:buFont typeface="Arial" pitchFamily="34" charset="0"/>
              <a:buChar char="•"/>
            </a:pPr>
            <a:r>
              <a:rPr lang="ru-RU" sz="2300" b="1" dirty="0" smtClean="0">
                <a:solidFill>
                  <a:srgbClr val="006600"/>
                </a:solidFill>
                <a:latin typeface="Cambria" pitchFamily="18" charset="0"/>
                <a:ea typeface="Cambria" pitchFamily="18" charset="0"/>
              </a:rPr>
              <a:t> Улучшение подвижности артикуляционных органов</a:t>
            </a:r>
          </a:p>
          <a:p>
            <a:pPr>
              <a:buFont typeface="Arial" pitchFamily="34" charset="0"/>
              <a:buChar char="•"/>
            </a:pPr>
            <a:r>
              <a:rPr lang="ru-RU" sz="2300" b="1" dirty="0" smtClean="0">
                <a:solidFill>
                  <a:srgbClr val="FF0066"/>
                </a:solidFill>
                <a:latin typeface="Cambria" pitchFamily="18" charset="0"/>
                <a:ea typeface="Cambria" pitchFamily="18" charset="0"/>
              </a:rPr>
              <a:t> Укрепление мышечной системы языка, губ, щек</a:t>
            </a:r>
          </a:p>
          <a:p>
            <a:pPr>
              <a:buFont typeface="Arial" pitchFamily="34" charset="0"/>
              <a:buChar char="•"/>
            </a:pPr>
            <a:r>
              <a:rPr lang="ru-RU" sz="23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300" b="1" dirty="0" smtClean="0">
                <a:solidFill>
                  <a:srgbClr val="1C06E8"/>
                </a:solidFill>
                <a:latin typeface="Cambria" pitchFamily="18" charset="0"/>
                <a:ea typeface="Cambria" pitchFamily="18" charset="0"/>
              </a:rPr>
              <a:t>Обучение детей удерживать определенную артикуляционную позу</a:t>
            </a:r>
          </a:p>
          <a:p>
            <a:pPr>
              <a:buFont typeface="Arial" pitchFamily="34" charset="0"/>
              <a:buChar char="•"/>
            </a:pPr>
            <a:r>
              <a:rPr lang="ru-RU" sz="2300" b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 Увеличение амплитуды движений</a:t>
            </a:r>
          </a:p>
          <a:p>
            <a:pPr>
              <a:buFont typeface="Arial" pitchFamily="34" charset="0"/>
              <a:buChar char="•"/>
            </a:pPr>
            <a:r>
              <a:rPr lang="ru-RU" sz="23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300" b="1" dirty="0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Уменьшение </a:t>
            </a:r>
            <a:r>
              <a:rPr lang="ru-RU" sz="2300" b="1" dirty="0" err="1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спастичности</a:t>
            </a:r>
            <a:r>
              <a:rPr lang="ru-RU" sz="2300" b="1" dirty="0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 артикуляционных органов </a:t>
            </a:r>
          </a:p>
          <a:p>
            <a:pPr>
              <a:buFont typeface="Arial" pitchFamily="34" charset="0"/>
              <a:buChar char="•"/>
            </a:pPr>
            <a:r>
              <a:rPr lang="ru-RU" sz="2300" b="1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Подготовка артикуляционного аппарата к постановке  звуков</a:t>
            </a:r>
          </a:p>
        </p:txBody>
      </p:sp>
      <p:pic>
        <p:nvPicPr>
          <p:cNvPr id="10242" name="Picture 2" descr="Картинки по запросу &quot;картинка артикуляционная гимнастика&quot;"/>
          <p:cNvPicPr>
            <a:picLocks noChangeAspect="1" noChangeArrowheads="1"/>
          </p:cNvPicPr>
          <p:nvPr/>
        </p:nvPicPr>
        <p:blipFill>
          <a:blip r:embed="rId2" cstate="print"/>
          <a:srcRect l="1515" t="16128" r="72473" b="49262"/>
          <a:stretch>
            <a:fillRect/>
          </a:stretch>
        </p:blipFill>
        <p:spPr bwMode="auto">
          <a:xfrm>
            <a:off x="1907704" y="4437112"/>
            <a:ext cx="2016224" cy="2016224"/>
          </a:xfrm>
          <a:prstGeom prst="rect">
            <a:avLst/>
          </a:prstGeom>
          <a:noFill/>
        </p:spPr>
      </p:pic>
      <p:pic>
        <p:nvPicPr>
          <p:cNvPr id="8" name="Picture 2" descr="Картинки по запросу &quot;картинка артикуляционная гимнастика&quot;"/>
          <p:cNvPicPr>
            <a:picLocks noChangeAspect="1" noChangeArrowheads="1"/>
          </p:cNvPicPr>
          <p:nvPr/>
        </p:nvPicPr>
        <p:blipFill>
          <a:blip r:embed="rId3" cstate="print"/>
          <a:srcRect l="43939" t="21856" r="27273" b="27775"/>
          <a:stretch>
            <a:fillRect/>
          </a:stretch>
        </p:blipFill>
        <p:spPr bwMode="auto">
          <a:xfrm>
            <a:off x="107504" y="4581128"/>
            <a:ext cx="1656184" cy="2276872"/>
          </a:xfrm>
          <a:prstGeom prst="rect">
            <a:avLst/>
          </a:prstGeom>
          <a:noFill/>
        </p:spPr>
      </p:pic>
      <p:pic>
        <p:nvPicPr>
          <p:cNvPr id="9" name="Picture 2" descr="Картинки по запросу &quot;картинка артикуляционная гимнастика&quot;"/>
          <p:cNvPicPr>
            <a:picLocks noChangeAspect="1" noChangeArrowheads="1"/>
          </p:cNvPicPr>
          <p:nvPr/>
        </p:nvPicPr>
        <p:blipFill>
          <a:blip r:embed="rId4" cstate="print"/>
          <a:srcRect l="66535" t="70560" r="3030"/>
          <a:stretch>
            <a:fillRect/>
          </a:stretch>
        </p:blipFill>
        <p:spPr bwMode="auto">
          <a:xfrm>
            <a:off x="6191672" y="4869160"/>
            <a:ext cx="2952328" cy="1802418"/>
          </a:xfrm>
          <a:prstGeom prst="rect">
            <a:avLst/>
          </a:prstGeom>
          <a:noFill/>
        </p:spPr>
      </p:pic>
      <p:pic>
        <p:nvPicPr>
          <p:cNvPr id="12" name="Picture 2" descr="Картинки по запросу &quot;картинка артикуляционная гимнастика&quot;"/>
          <p:cNvPicPr>
            <a:picLocks noChangeAspect="1" noChangeArrowheads="1"/>
          </p:cNvPicPr>
          <p:nvPr/>
        </p:nvPicPr>
        <p:blipFill>
          <a:blip r:embed="rId2" cstate="print"/>
          <a:srcRect l="11269" t="52901" r="63636" b="13312"/>
          <a:stretch>
            <a:fillRect/>
          </a:stretch>
        </p:blipFill>
        <p:spPr bwMode="auto">
          <a:xfrm>
            <a:off x="3995936" y="4508262"/>
            <a:ext cx="2016224" cy="20402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7117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036496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ln w="11430">
                  <a:solidFill>
                    <a:srgbClr val="1C06E8"/>
                  </a:solidFill>
                </a:ln>
                <a:solidFill>
                  <a:srgbClr val="FF3300"/>
                </a:solidFill>
                <a:latin typeface="Comic Sans MS" pitchFamily="66" charset="0"/>
              </a:rPr>
              <a:t>Сенсорно – интегративная</a:t>
            </a:r>
          </a:p>
          <a:p>
            <a:pPr algn="ctr"/>
            <a:r>
              <a:rPr lang="ru-RU" sz="3200" b="1" dirty="0" smtClean="0">
                <a:ln w="11430">
                  <a:solidFill>
                    <a:srgbClr val="1C06E8"/>
                  </a:solidFill>
                </a:ln>
                <a:solidFill>
                  <a:srgbClr val="FF3300"/>
                </a:solidFill>
                <a:latin typeface="Comic Sans MS" pitchFamily="66" charset="0"/>
              </a:rPr>
              <a:t>артикуляционная   гимнастика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6488" y="1148745"/>
            <a:ext cx="9037512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1500" b="1" dirty="0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300" b="1" dirty="0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Активизируется небно-глоточное смыкание, что способствует устранению </a:t>
            </a:r>
            <a:r>
              <a:rPr lang="ru-RU" sz="2300" b="1" dirty="0" err="1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гиперназализации</a:t>
            </a:r>
            <a:endParaRPr lang="ru-RU" sz="2300" b="1" dirty="0" smtClean="0">
              <a:solidFill>
                <a:srgbClr val="CC0099"/>
              </a:solidFill>
              <a:latin typeface="Cambria" pitchFamily="18" charset="0"/>
              <a:ea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endParaRPr lang="ru-RU" sz="500" b="1" dirty="0" smtClean="0">
              <a:solidFill>
                <a:srgbClr val="CC0099"/>
              </a:solidFill>
              <a:latin typeface="Cambria" pitchFamily="18" charset="0"/>
              <a:ea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2300" b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 Растягивается подъязычная складка («уздечка») языка, позволяя выполнять артикуляционные движения с большей амплитудой</a:t>
            </a:r>
          </a:p>
          <a:p>
            <a:pPr lvl="0">
              <a:buFont typeface="Arial" pitchFamily="34" charset="0"/>
              <a:buChar char="•"/>
            </a:pPr>
            <a:endParaRPr lang="ru-RU" sz="500" b="1" dirty="0" smtClean="0">
              <a:solidFill>
                <a:srgbClr val="660066"/>
              </a:solidFill>
              <a:latin typeface="Cambria" pitchFamily="18" charset="0"/>
              <a:ea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3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Дифференцируется носовой и ротовой выдохи, что положительно влияет на длину и силу фонационного выдоха</a:t>
            </a:r>
          </a:p>
          <a:p>
            <a:pPr>
              <a:buFont typeface="Arial" pitchFamily="34" charset="0"/>
              <a:buChar char="•"/>
            </a:pPr>
            <a:endParaRPr lang="ru-RU" sz="500" b="1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300" b="1" dirty="0" smtClean="0">
                <a:solidFill>
                  <a:srgbClr val="008000"/>
                </a:solidFill>
                <a:latin typeface="Cambria" pitchFamily="18" charset="0"/>
                <a:ea typeface="Cambria" pitchFamily="18" charset="0"/>
              </a:rPr>
              <a:t> Улучшаются показатели координации, точности, </a:t>
            </a:r>
            <a:r>
              <a:rPr lang="ru-RU" sz="2300" b="1" dirty="0" err="1" smtClean="0">
                <a:solidFill>
                  <a:srgbClr val="008000"/>
                </a:solidFill>
                <a:latin typeface="Cambria" pitchFamily="18" charset="0"/>
                <a:ea typeface="Cambria" pitchFamily="18" charset="0"/>
              </a:rPr>
              <a:t>темпо-ритмические</a:t>
            </a:r>
            <a:r>
              <a:rPr lang="ru-RU" sz="2300" b="1" dirty="0" smtClean="0">
                <a:solidFill>
                  <a:srgbClr val="008000"/>
                </a:solidFill>
                <a:latin typeface="Cambria" pitchFamily="18" charset="0"/>
                <a:ea typeface="Cambria" pitchFamily="18" charset="0"/>
              </a:rPr>
              <a:t> характеристики артикуляционных движений, что способствует улучшению четкости </a:t>
            </a:r>
          </a:p>
          <a:p>
            <a:r>
              <a:rPr lang="ru-RU" sz="2300" b="1" dirty="0" smtClean="0">
                <a:solidFill>
                  <a:srgbClr val="008000"/>
                </a:solidFill>
                <a:latin typeface="Cambria" pitchFamily="18" charset="0"/>
                <a:ea typeface="Cambria" pitchFamily="18" charset="0"/>
              </a:rPr>
              <a:t>произношения</a:t>
            </a:r>
          </a:p>
          <a:p>
            <a:pPr>
              <a:buFont typeface="Arial" pitchFamily="34" charset="0"/>
              <a:buChar char="•"/>
            </a:pPr>
            <a:endParaRPr lang="ru-RU" sz="500" b="1" dirty="0" smtClean="0">
              <a:solidFill>
                <a:srgbClr val="008000"/>
              </a:solidFill>
              <a:latin typeface="Cambria" pitchFamily="18" charset="0"/>
              <a:ea typeface="Cambria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2300" b="1" dirty="0" smtClean="0">
                <a:solidFill>
                  <a:srgbClr val="1C06E8"/>
                </a:solidFill>
                <a:latin typeface="Cambria" pitchFamily="18" charset="0"/>
                <a:ea typeface="Cambria" pitchFamily="18" charset="0"/>
              </a:rPr>
              <a:t> Повышается  качество обратной связи от </a:t>
            </a:r>
          </a:p>
          <a:p>
            <a:pPr lvl="0"/>
            <a:r>
              <a:rPr lang="ru-RU" sz="2300" b="1" dirty="0" smtClean="0">
                <a:solidFill>
                  <a:srgbClr val="1C06E8"/>
                </a:solidFill>
                <a:latin typeface="Cambria" pitchFamily="18" charset="0"/>
                <a:ea typeface="Cambria" pitchFamily="18" charset="0"/>
              </a:rPr>
              <a:t>артикуляционных органов, что </a:t>
            </a:r>
          </a:p>
          <a:p>
            <a:pPr lvl="0"/>
            <a:r>
              <a:rPr lang="ru-RU" sz="2300" b="1" dirty="0" smtClean="0">
                <a:solidFill>
                  <a:srgbClr val="1C06E8"/>
                </a:solidFill>
                <a:latin typeface="Cambria" pitchFamily="18" charset="0"/>
                <a:ea typeface="Cambria" pitchFamily="18" charset="0"/>
              </a:rPr>
              <a:t>способствует преодолению апраксии </a:t>
            </a:r>
          </a:p>
          <a:p>
            <a:pPr lvl="0"/>
            <a:r>
              <a:rPr lang="ru-RU" sz="2300" b="1" dirty="0" smtClean="0">
                <a:solidFill>
                  <a:srgbClr val="1C06E8"/>
                </a:solidFill>
                <a:latin typeface="Cambria" pitchFamily="18" charset="0"/>
                <a:ea typeface="Cambria" pitchFamily="18" charset="0"/>
              </a:rPr>
              <a:t>(</a:t>
            </a:r>
            <a:r>
              <a:rPr lang="ru-RU" sz="2300" b="1" dirty="0" err="1" smtClean="0">
                <a:solidFill>
                  <a:srgbClr val="1C06E8"/>
                </a:solidFill>
                <a:latin typeface="Cambria" pitchFamily="18" charset="0"/>
                <a:ea typeface="Cambria" pitchFamily="18" charset="0"/>
              </a:rPr>
              <a:t>диспраксии</a:t>
            </a:r>
            <a:r>
              <a:rPr lang="ru-RU" sz="2300" b="1" dirty="0" smtClean="0">
                <a:solidFill>
                  <a:srgbClr val="1C06E8"/>
                </a:solidFill>
                <a:latin typeface="Cambria" pitchFamily="18" charset="0"/>
                <a:ea typeface="Cambria" pitchFamily="18" charset="0"/>
              </a:rPr>
              <a:t>)</a:t>
            </a:r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9724" t="4268" r="10654" b="3967"/>
          <a:stretch>
            <a:fillRect/>
          </a:stretch>
        </p:blipFill>
        <p:spPr bwMode="auto">
          <a:xfrm>
            <a:off x="6516216" y="4840237"/>
            <a:ext cx="2627784" cy="2017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8928992" cy="6909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   </a:t>
            </a:r>
            <a:r>
              <a:rPr lang="ru-RU" sz="3500" b="1" dirty="0" smtClean="0">
                <a:solidFill>
                  <a:srgbClr val="990033"/>
                </a:solidFill>
                <a:latin typeface="Cambria" pitchFamily="18" charset="0"/>
                <a:ea typeface="Cambria" pitchFamily="18" charset="0"/>
              </a:rPr>
              <a:t>МЕТОДИЧЕСКОЕ  ПОСОБИЕ  </a:t>
            </a:r>
          </a:p>
          <a:p>
            <a:pPr algn="ctr"/>
            <a:r>
              <a:rPr lang="ru-RU" sz="3200" b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включает в себя обоснование и описание авторского метода сенсорно-интегративной артикуляционной гимнастики. </a:t>
            </a:r>
          </a:p>
          <a:p>
            <a:endParaRPr lang="ru-RU" sz="1000" i="1" dirty="0" smtClean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5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Пособие может </a:t>
            </a:r>
          </a:p>
          <a:p>
            <a:r>
              <a:rPr lang="ru-RU" sz="25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использоваться </a:t>
            </a:r>
          </a:p>
          <a:p>
            <a:r>
              <a:rPr lang="ru-RU" sz="25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родителями и </a:t>
            </a:r>
          </a:p>
          <a:p>
            <a:r>
              <a:rPr lang="ru-RU" sz="25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логопедами, </a:t>
            </a:r>
          </a:p>
          <a:p>
            <a:r>
              <a:rPr lang="ru-RU" sz="25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работающими с </a:t>
            </a:r>
          </a:p>
          <a:p>
            <a:r>
              <a:rPr lang="ru-RU" sz="25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детьми, имеющими</a:t>
            </a:r>
          </a:p>
          <a:p>
            <a:r>
              <a:rPr lang="ru-RU" sz="25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алалию, разные </a:t>
            </a:r>
          </a:p>
          <a:p>
            <a:r>
              <a:rPr lang="ru-RU" sz="25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формы детского </a:t>
            </a:r>
          </a:p>
          <a:p>
            <a:r>
              <a:rPr lang="ru-RU" sz="25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церебрального </a:t>
            </a:r>
          </a:p>
          <a:p>
            <a:r>
              <a:rPr lang="ru-RU" sz="25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паралича и </a:t>
            </a:r>
          </a:p>
          <a:p>
            <a:r>
              <a:rPr lang="ru-RU" sz="25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нарушения </a:t>
            </a:r>
          </a:p>
          <a:p>
            <a:r>
              <a:rPr lang="ru-RU" sz="2500" dirty="0" smtClean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поведения.</a:t>
            </a:r>
            <a:endParaRPr lang="ru-RU" sz="2500" dirty="0">
              <a:solidFill>
                <a:srgbClr val="00206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6084" name="Picture 4" descr="Картинки по запросу &quot;фото книга сенсорно интегративная артикуляционная гимнастика&quot;"/>
          <p:cNvPicPr>
            <a:picLocks noChangeAspect="1" noChangeArrowheads="1"/>
          </p:cNvPicPr>
          <p:nvPr/>
        </p:nvPicPr>
        <p:blipFill>
          <a:blip r:embed="rId2" cstate="print"/>
          <a:srcRect l="990" r="1732" b="470"/>
          <a:stretch>
            <a:fillRect/>
          </a:stretch>
        </p:blipFill>
        <p:spPr bwMode="auto">
          <a:xfrm>
            <a:off x="3104496" y="2492896"/>
            <a:ext cx="6039504" cy="4365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6632"/>
            <a:ext cx="9144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n w="11430">
                  <a:solidFill>
                    <a:srgbClr val="1C06E8"/>
                  </a:solidFill>
                </a:ln>
                <a:solidFill>
                  <a:srgbClr val="CC0099"/>
                </a:solidFill>
                <a:latin typeface="Comic Sans MS" pitchFamily="66" charset="0"/>
              </a:rPr>
              <a:t>Организация   проведения сенсорно-</a:t>
            </a:r>
          </a:p>
          <a:p>
            <a:pPr algn="ctr"/>
            <a:r>
              <a:rPr lang="ru-RU" sz="3000" b="1" dirty="0" smtClean="0">
                <a:ln w="11430">
                  <a:solidFill>
                    <a:srgbClr val="1C06E8"/>
                  </a:solidFill>
                </a:ln>
                <a:solidFill>
                  <a:srgbClr val="CC0099"/>
                </a:solidFill>
                <a:latin typeface="Comic Sans MS" pitchFamily="66" charset="0"/>
              </a:rPr>
              <a:t>интегративной артикуляционной   гимнастики </a:t>
            </a:r>
          </a:p>
          <a:p>
            <a:pPr algn="ctr"/>
            <a:endParaRPr lang="ru-RU" sz="2800" b="1" dirty="0" smtClean="0">
              <a:ln w="11430">
                <a:solidFill>
                  <a:srgbClr val="1C06E8"/>
                </a:solidFill>
              </a:ln>
              <a:solidFill>
                <a:srgbClr val="CC0099"/>
              </a:solidFill>
              <a:latin typeface="Comic Sans MS" pitchFamily="66" charset="0"/>
            </a:endParaRPr>
          </a:p>
          <a:p>
            <a:pPr algn="ctr"/>
            <a:endParaRPr lang="ru-RU" dirty="0">
              <a:solidFill>
                <a:srgbClr val="660066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1124744"/>
            <a:ext cx="8928992" cy="974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— Часть индивидуального занятия</a:t>
            </a:r>
          </a:p>
          <a:p>
            <a:r>
              <a:rPr lang="ru-RU" sz="28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— Часть подгруппового занятия</a:t>
            </a:r>
          </a:p>
          <a:p>
            <a:r>
              <a:rPr lang="ru-RU" sz="2800" b="1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— Занятие </a:t>
            </a:r>
            <a:r>
              <a:rPr lang="ru-RU" sz="2400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(комплекс упражнений – около 30 минут, при неоднократном повторении каждого упражнения)</a:t>
            </a:r>
            <a:r>
              <a:rPr lang="ru-RU" sz="2400" dirty="0" smtClean="0"/>
              <a:t> </a:t>
            </a:r>
          </a:p>
          <a:p>
            <a:endParaRPr lang="ru-RU" sz="800" dirty="0" smtClean="0"/>
          </a:p>
          <a:p>
            <a:pPr algn="ctr"/>
            <a:endParaRPr lang="ru-RU" sz="500" b="1" dirty="0" smtClean="0">
              <a:solidFill>
                <a:srgbClr val="CC0099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ДАННЫЕ   КОМПЛЕКСЫ    ИСПОЛЬЗУЮТСЯ:</a:t>
            </a:r>
          </a:p>
          <a:p>
            <a:pPr algn="ctr"/>
            <a:endParaRPr lang="ru-RU" sz="500" b="1" dirty="0" smtClean="0">
              <a:solidFill>
                <a:srgbClr val="CC0099"/>
              </a:solidFill>
              <a:latin typeface="Cambria" pitchFamily="18" charset="0"/>
              <a:ea typeface="Cambri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600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600" b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с детьми без речевых нарушений </a:t>
            </a:r>
          </a:p>
          <a:p>
            <a:endParaRPr lang="ru-RU" sz="800" i="1" dirty="0" smtClean="0">
              <a:solidFill>
                <a:srgbClr val="660066"/>
              </a:solidFill>
              <a:latin typeface="Cambria" pitchFamily="18" charset="0"/>
              <a:ea typeface="Cambri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600" b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с детьми, имеющими нарушения   </a:t>
            </a:r>
          </a:p>
          <a:p>
            <a:r>
              <a:rPr lang="ru-RU" sz="2600" b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     звукопроизношения</a:t>
            </a:r>
          </a:p>
          <a:p>
            <a:endParaRPr lang="ru-RU" sz="800" i="1" dirty="0" smtClean="0">
              <a:solidFill>
                <a:srgbClr val="660066"/>
              </a:solidFill>
              <a:latin typeface="Cambria" pitchFamily="18" charset="0"/>
              <a:ea typeface="Cambri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 с</a:t>
            </a:r>
            <a:r>
              <a:rPr lang="ru-RU" sz="2600" b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 детьми  с алалией </a:t>
            </a:r>
          </a:p>
          <a:p>
            <a:endParaRPr lang="ru-RU" sz="800" dirty="0" smtClean="0">
              <a:solidFill>
                <a:srgbClr val="660066"/>
              </a:solidFill>
              <a:latin typeface="Cambria" pitchFamily="18" charset="0"/>
              <a:ea typeface="Cambri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600" b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с детьми, имеющими нарушения </a:t>
            </a:r>
          </a:p>
          <a:p>
            <a:r>
              <a:rPr lang="ru-RU" sz="2600" b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     эмоционально- волевой  сферы,  </a:t>
            </a:r>
          </a:p>
          <a:p>
            <a:r>
              <a:rPr lang="ru-RU" sz="2600" b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     интеллекта </a:t>
            </a:r>
            <a:r>
              <a:rPr lang="ru-RU" sz="2600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и пр. </a:t>
            </a:r>
            <a:endParaRPr lang="ru-RU" sz="2600" i="1" dirty="0" smtClean="0">
              <a:solidFill>
                <a:srgbClr val="660066"/>
              </a:solidFill>
              <a:latin typeface="Cambria" pitchFamily="18" charset="0"/>
              <a:ea typeface="Cambria" pitchFamily="18" charset="0"/>
            </a:endParaRPr>
          </a:p>
          <a:p>
            <a:endParaRPr lang="ru-RU" i="1" dirty="0" smtClean="0">
              <a:latin typeface="Cambria" pitchFamily="18" charset="0"/>
              <a:ea typeface="Cambria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i="1" dirty="0" smtClean="0">
              <a:latin typeface="Cambria" pitchFamily="18" charset="0"/>
              <a:ea typeface="Cambria" pitchFamily="18" charset="0"/>
            </a:endParaRPr>
          </a:p>
          <a:p>
            <a:endParaRPr lang="ru-RU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endParaRPr lang="ru-RU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endParaRPr lang="ru-RU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endParaRPr lang="ru-RU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dirty="0" smtClean="0">
                <a:solidFill>
                  <a:srgbClr val="800000"/>
                </a:solidFill>
                <a:latin typeface="Cambria" pitchFamily="18" charset="0"/>
                <a:ea typeface="Cambria" pitchFamily="18" charset="0"/>
              </a:rPr>
              <a:t> </a:t>
            </a:r>
          </a:p>
          <a:p>
            <a:endParaRPr lang="ru-RU" sz="600" dirty="0" smtClean="0">
              <a:solidFill>
                <a:srgbClr val="800000"/>
              </a:solidFill>
              <a:latin typeface="Cambria" pitchFamily="18" charset="0"/>
              <a:ea typeface="Cambria" pitchFamily="18" charset="0"/>
            </a:endParaRPr>
          </a:p>
          <a:p>
            <a:endParaRPr lang="ru-RU" dirty="0" smtClean="0">
              <a:latin typeface="Cambria" pitchFamily="18" charset="0"/>
              <a:ea typeface="Cambria" pitchFamily="18" charset="0"/>
            </a:endParaRPr>
          </a:p>
          <a:p>
            <a:endParaRPr lang="ru-RU" dirty="0" smtClean="0">
              <a:latin typeface="Cambria" pitchFamily="18" charset="0"/>
              <a:ea typeface="Cambria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1" name="Picture 2" descr="Картинки по запросу &quot;картинки сушеные апельсины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4797152"/>
            <a:ext cx="2715200" cy="19481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226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764704"/>
            <a:ext cx="8964488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600" b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Перед началом занятий уточнить склонность ребёнка к помещению в рот различных предметов</a:t>
            </a:r>
          </a:p>
          <a:p>
            <a:pPr>
              <a:buFont typeface="Arial" pitchFamily="34" charset="0"/>
              <a:buChar char="•"/>
            </a:pPr>
            <a:endParaRPr lang="ru-RU" sz="800" b="1" dirty="0" smtClean="0">
              <a:solidFill>
                <a:srgbClr val="660066"/>
              </a:solidFill>
              <a:latin typeface="Cambria" pitchFamily="18" charset="0"/>
              <a:ea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600" b="1" dirty="0" smtClean="0">
                <a:solidFill>
                  <a:srgbClr val="CC3300"/>
                </a:solidFill>
                <a:latin typeface="Cambria" pitchFamily="18" charset="0"/>
                <a:ea typeface="Cambria" pitchFamily="18" charset="0"/>
              </a:rPr>
              <a:t>Аллергические реакции на запахи и анамнез пищевой аллергии, это позволяет избежать возможных недоразумений при активизации вкусового и обонятельного восприятия</a:t>
            </a:r>
          </a:p>
          <a:p>
            <a:pPr>
              <a:buFont typeface="Arial" pitchFamily="34" charset="0"/>
              <a:buChar char="•"/>
            </a:pPr>
            <a:endParaRPr lang="ru-RU" sz="800" b="1" dirty="0" smtClean="0">
              <a:solidFill>
                <a:srgbClr val="CC3300"/>
              </a:solidFill>
              <a:latin typeface="Cambria" pitchFamily="18" charset="0"/>
              <a:ea typeface="Cambri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600" b="1" dirty="0" smtClean="0">
                <a:solidFill>
                  <a:srgbClr val="008000"/>
                </a:solidFill>
                <a:latin typeface="Cambria" pitchFamily="18" charset="0"/>
                <a:ea typeface="Cambria" pitchFamily="18" charset="0"/>
              </a:rPr>
              <a:t>Родители предупреждаются  об использовании аллергенов и должны высказать свое согласие/несогласие (в письменном виде)</a:t>
            </a:r>
          </a:p>
          <a:p>
            <a:endParaRPr lang="ru-RU" sz="1500" b="1" dirty="0" smtClean="0">
              <a:solidFill>
                <a:srgbClr val="006600"/>
              </a:solidFill>
              <a:latin typeface="Bookman Old Style" pitchFamily="18" charset="0"/>
            </a:endParaRPr>
          </a:p>
        </p:txBody>
      </p:sp>
      <p:pic>
        <p:nvPicPr>
          <p:cNvPr id="48130" name="Picture 2" descr="Картинки по запросу &quot;картинки с корицей, специями, розмарином&quot;"/>
          <p:cNvPicPr>
            <a:picLocks noChangeAspect="1" noChangeArrowheads="1"/>
          </p:cNvPicPr>
          <p:nvPr/>
        </p:nvPicPr>
        <p:blipFill>
          <a:blip r:embed="rId2" cstate="print"/>
          <a:srcRect l="-388" t="23230" r="4384"/>
          <a:stretch>
            <a:fillRect/>
          </a:stretch>
        </p:blipFill>
        <p:spPr bwMode="auto">
          <a:xfrm>
            <a:off x="5139252" y="4725144"/>
            <a:ext cx="4004747" cy="2132856"/>
          </a:xfrm>
          <a:prstGeom prst="rect">
            <a:avLst/>
          </a:prstGeom>
          <a:noFill/>
        </p:spPr>
      </p:pic>
      <p:pic>
        <p:nvPicPr>
          <p:cNvPr id="48132" name="Picture 4" descr="Картинки по запросу &quot;картинки  аромомасла&quot;"/>
          <p:cNvPicPr>
            <a:picLocks noChangeAspect="1" noChangeArrowheads="1"/>
          </p:cNvPicPr>
          <p:nvPr/>
        </p:nvPicPr>
        <p:blipFill>
          <a:blip r:embed="rId3" cstate="print"/>
          <a:srcRect l="1629" t="16813" r="2274" b="21640"/>
          <a:stretch>
            <a:fillRect/>
          </a:stretch>
        </p:blipFill>
        <p:spPr bwMode="auto">
          <a:xfrm>
            <a:off x="0" y="4684644"/>
            <a:ext cx="5004049" cy="217335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188640"/>
            <a:ext cx="338437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ln w="11430">
                  <a:solidFill>
                    <a:srgbClr val="1C06E8"/>
                  </a:solidFill>
                </a:ln>
                <a:solidFill>
                  <a:srgbClr val="FF3300"/>
                </a:solidFill>
                <a:latin typeface="Comic Sans MS" pitchFamily="66" charset="0"/>
              </a:rPr>
              <a:t>В А Ж Н О </a:t>
            </a:r>
            <a:r>
              <a:rPr lang="ru-RU" sz="3200" b="1" dirty="0" smtClean="0">
                <a:ln w="11430">
                  <a:solidFill>
                    <a:srgbClr val="1C06E8"/>
                  </a:solidFill>
                </a:ln>
                <a:solidFill>
                  <a:srgbClr val="FF3300"/>
                </a:solidFill>
                <a:latin typeface="Comic Sans MS" pitchFamily="66" charset="0"/>
              </a:rPr>
              <a:t>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4608512" cy="41805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1C06E8"/>
                </a:solidFill>
                <a:latin typeface="Cambria" pitchFamily="18" charset="0"/>
                <a:ea typeface="Cambria" pitchFamily="18" charset="0"/>
              </a:rPr>
              <a:t>Книги  Т.Г. </a:t>
            </a:r>
            <a:r>
              <a:rPr lang="ru-RU" b="1" dirty="0" err="1" smtClean="0">
                <a:solidFill>
                  <a:srgbClr val="1C06E8"/>
                </a:solidFill>
                <a:latin typeface="Cambria" pitchFamily="18" charset="0"/>
                <a:ea typeface="Cambria" pitchFamily="18" charset="0"/>
              </a:rPr>
              <a:t>Визель</a:t>
            </a:r>
            <a:endParaRPr lang="ru-RU" b="1" dirty="0">
              <a:solidFill>
                <a:srgbClr val="1C06E8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9156" name="Picture 4" descr="Картинки по запросу &quot;фото книг Т.Г.Виз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08720"/>
            <a:ext cx="2411233" cy="3430528"/>
          </a:xfrm>
          <a:prstGeom prst="rect">
            <a:avLst/>
          </a:prstGeom>
          <a:noFill/>
        </p:spPr>
      </p:pic>
      <p:pic>
        <p:nvPicPr>
          <p:cNvPr id="49158" name="Picture 6" descr="Картинки по запросу &quot;фото книг Т.Г.Визель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547070"/>
            <a:ext cx="2271807" cy="3310930"/>
          </a:xfrm>
          <a:prstGeom prst="rect">
            <a:avLst/>
          </a:prstGeom>
          <a:noFill/>
        </p:spPr>
      </p:pic>
      <p:pic>
        <p:nvPicPr>
          <p:cNvPr id="49160" name="Picture 8" descr="Картинки по запросу &quot;фото книг Т.Г.Визель&quot;"/>
          <p:cNvPicPr>
            <a:picLocks noChangeAspect="1" noChangeArrowheads="1"/>
          </p:cNvPicPr>
          <p:nvPr/>
        </p:nvPicPr>
        <p:blipFill>
          <a:blip r:embed="rId4" cstate="print"/>
          <a:srcRect b="2083"/>
          <a:stretch>
            <a:fillRect/>
          </a:stretch>
        </p:blipFill>
        <p:spPr bwMode="auto">
          <a:xfrm>
            <a:off x="6767294" y="188640"/>
            <a:ext cx="2376705" cy="3312368"/>
          </a:xfrm>
          <a:prstGeom prst="rect">
            <a:avLst/>
          </a:prstGeom>
          <a:noFill/>
        </p:spPr>
      </p:pic>
      <p:pic>
        <p:nvPicPr>
          <p:cNvPr id="49162" name="Picture 10" descr="Картинки по запросу &quot;фото книг Т.Г.Визель&quot;"/>
          <p:cNvPicPr>
            <a:picLocks noChangeAspect="1" noChangeArrowheads="1"/>
          </p:cNvPicPr>
          <p:nvPr/>
        </p:nvPicPr>
        <p:blipFill>
          <a:blip r:embed="rId5" cstate="print"/>
          <a:srcRect r="5130"/>
          <a:stretch>
            <a:fillRect/>
          </a:stretch>
        </p:blipFill>
        <p:spPr bwMode="auto">
          <a:xfrm>
            <a:off x="6948264" y="3575654"/>
            <a:ext cx="2195736" cy="3282346"/>
          </a:xfrm>
          <a:prstGeom prst="rect">
            <a:avLst/>
          </a:prstGeom>
          <a:noFill/>
        </p:spPr>
      </p:pic>
      <p:pic>
        <p:nvPicPr>
          <p:cNvPr id="49164" name="Picture 12" descr="Картинки по запросу &quot;фото книг Т.Г.Визель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790950"/>
            <a:ext cx="1905000" cy="3067050"/>
          </a:xfrm>
          <a:prstGeom prst="rect">
            <a:avLst/>
          </a:prstGeom>
          <a:noFill/>
        </p:spPr>
      </p:pic>
      <p:pic>
        <p:nvPicPr>
          <p:cNvPr id="49166" name="Picture 14" descr="Картинки по запросу &quot;фото книг Т.Г.Визель&quot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374232"/>
            <a:ext cx="2483768" cy="2483768"/>
          </a:xfrm>
          <a:prstGeom prst="rect">
            <a:avLst/>
          </a:prstGeom>
          <a:noFill/>
        </p:spPr>
      </p:pic>
      <p:pic>
        <p:nvPicPr>
          <p:cNvPr id="49168" name="Picture 16" descr="Картинки по запросу &quot;фото книг Т.Г.Визель&quot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908720"/>
            <a:ext cx="1889490" cy="2952328"/>
          </a:xfrm>
          <a:prstGeom prst="rect">
            <a:avLst/>
          </a:prstGeom>
          <a:noFill/>
        </p:spPr>
      </p:pic>
      <p:pic>
        <p:nvPicPr>
          <p:cNvPr id="49172" name="Picture 20" descr="Картинки по запросу &quot;Фото книг Лынской&quot;"/>
          <p:cNvPicPr>
            <a:picLocks noChangeAspect="1" noChangeArrowheads="1"/>
          </p:cNvPicPr>
          <p:nvPr/>
        </p:nvPicPr>
        <p:blipFill>
          <a:blip r:embed="rId9" cstate="print"/>
          <a:srcRect t="2381" b="2381"/>
          <a:stretch>
            <a:fillRect/>
          </a:stretch>
        </p:blipFill>
        <p:spPr bwMode="auto">
          <a:xfrm>
            <a:off x="4644008" y="692696"/>
            <a:ext cx="2066180" cy="2984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Картинки по запросу раскраска апельсин  и мята"/>
          <p:cNvPicPr>
            <a:picLocks noChangeAspect="1" noChangeArrowheads="1"/>
          </p:cNvPicPr>
          <p:nvPr/>
        </p:nvPicPr>
        <p:blipFill>
          <a:blip r:embed="rId2" cstate="print"/>
          <a:srcRect t="4508" r="14281" b="861"/>
          <a:stretch>
            <a:fillRect/>
          </a:stretch>
        </p:blipFill>
        <p:spPr bwMode="auto">
          <a:xfrm>
            <a:off x="6534940" y="188640"/>
            <a:ext cx="2609060" cy="1800200"/>
          </a:xfrm>
          <a:prstGeom prst="rect">
            <a:avLst/>
          </a:prstGeom>
          <a:noFill/>
        </p:spPr>
      </p:pic>
      <p:pic>
        <p:nvPicPr>
          <p:cNvPr id="4" name="Picture 2" descr="Картинки по запросу раскраска апельсин  и мята"/>
          <p:cNvPicPr>
            <a:picLocks noChangeAspect="1" noChangeArrowheads="1"/>
          </p:cNvPicPr>
          <p:nvPr/>
        </p:nvPicPr>
        <p:blipFill>
          <a:blip r:embed="rId3" cstate="print"/>
          <a:srcRect l="4211" b="9291"/>
          <a:stretch>
            <a:fillRect/>
          </a:stretch>
        </p:blipFill>
        <p:spPr bwMode="auto">
          <a:xfrm flipH="1">
            <a:off x="0" y="4955259"/>
            <a:ext cx="3384376" cy="190274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116632"/>
            <a:ext cx="885698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n w="11430">
                <a:solidFill>
                  <a:srgbClr val="1C06E8"/>
                </a:solidFill>
              </a:ln>
              <a:solidFill>
                <a:srgbClr val="CC0099"/>
              </a:solidFill>
              <a:latin typeface="Comic Sans MS" pitchFamily="66" charset="0"/>
            </a:endParaRPr>
          </a:p>
          <a:p>
            <a:pPr algn="ctr"/>
            <a:endParaRPr lang="ru-RU" dirty="0">
              <a:solidFill>
                <a:srgbClr val="6600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6632"/>
            <a:ext cx="9036496" cy="7863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" pitchFamily="18" charset="0"/>
                <a:ea typeface="Cambria" pitchFamily="18" charset="0"/>
              </a:rPr>
              <a:t> </a:t>
            </a:r>
            <a:r>
              <a:rPr lang="ru-RU" sz="2000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Перед началом каждого занятия ребенок должен получить </a:t>
            </a:r>
          </a:p>
          <a:p>
            <a:r>
              <a:rPr lang="ru-RU" sz="20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«питание» </a:t>
            </a:r>
            <a:r>
              <a:rPr lang="ru-RU" sz="2000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в рамках индивидуальной </a:t>
            </a:r>
            <a:r>
              <a:rPr lang="ru-RU" sz="20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«сенсорной диеты» </a:t>
            </a:r>
          </a:p>
          <a:p>
            <a:r>
              <a:rPr lang="ru-RU" sz="2000" i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(</a:t>
            </a:r>
            <a:r>
              <a:rPr lang="ru-RU" sz="2000" b="1" i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сенсорная диета </a:t>
            </a:r>
            <a:r>
              <a:rPr lang="ru-RU" sz="2000" i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– сбалансированная деятельность, </a:t>
            </a:r>
          </a:p>
          <a:p>
            <a:r>
              <a:rPr lang="ru-RU" sz="2000" i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способствующая получению ребенком разнообразных </a:t>
            </a:r>
          </a:p>
          <a:p>
            <a:r>
              <a:rPr lang="ru-RU" sz="2000" i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сенсорных стимулов и развитию адаптивных </a:t>
            </a:r>
          </a:p>
          <a:p>
            <a:r>
              <a:rPr lang="ru-RU" sz="2000" i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ответов нервной системы на сенсорные стимулы). </a:t>
            </a:r>
          </a:p>
          <a:p>
            <a:endParaRPr lang="ru-RU" sz="600" b="1" i="1" dirty="0" smtClean="0">
              <a:solidFill>
                <a:srgbClr val="6600CC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400" b="1" dirty="0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Эти мероприятия могут включать в себя:</a:t>
            </a:r>
          </a:p>
          <a:p>
            <a:pPr lvl="0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прием стакана воды, либо жидкости, связанной с темой комплекса упражнений </a:t>
            </a:r>
            <a:r>
              <a:rPr lang="ru-RU" sz="2000" b="1" i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(фруктового сока, ароматного чая и т.п.), </a:t>
            </a:r>
            <a:r>
              <a:rPr lang="ru-RU" sz="20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в т.ч. с использованием бутылочки с соской;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 жевание кураги, фруктовых батончиков и пр.;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 висение на руках или принятие положения вверх ногами;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 массаж языка и щек;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 «тактильный ввод» в виде поглаживания/растирания рук, спины, щек, головы разнообразными  </a:t>
            </a:r>
            <a:r>
              <a:rPr lang="ru-RU" sz="2000" b="1" dirty="0" err="1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массажерами</a:t>
            </a:r>
            <a:r>
              <a:rPr lang="ru-RU" sz="20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 и пр. </a:t>
            </a:r>
          </a:p>
          <a:p>
            <a:r>
              <a:rPr lang="ru-RU" sz="1900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                                                                 </a:t>
            </a:r>
            <a:r>
              <a:rPr lang="ru-RU" sz="2400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Ввод обонятельной информации  </a:t>
            </a:r>
          </a:p>
          <a:p>
            <a:r>
              <a:rPr lang="ru-RU" sz="2400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                                                   осуществляется посредством </a:t>
            </a:r>
          </a:p>
          <a:p>
            <a:r>
              <a:rPr lang="ru-RU" sz="2400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                                                   ароматизации помещения с помощью </a:t>
            </a:r>
          </a:p>
          <a:p>
            <a:r>
              <a:rPr lang="ru-RU" sz="2400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                                                   подобранных индивидуально    </a:t>
            </a:r>
          </a:p>
          <a:p>
            <a:r>
              <a:rPr lang="ru-RU" sz="2400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                                                    эфирных масел.</a:t>
            </a:r>
          </a:p>
          <a:p>
            <a:endParaRPr lang="ru-RU" sz="1900" dirty="0" smtClean="0">
              <a:solidFill>
                <a:srgbClr val="6600CC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                                                           </a:t>
            </a:r>
            <a:r>
              <a:rPr lang="ru-RU" sz="2000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                                                                  </a:t>
            </a:r>
          </a:p>
          <a:p>
            <a:r>
              <a:rPr lang="ru-RU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                                                                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4664"/>
            <a:ext cx="8748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 </a:t>
            </a:r>
            <a:endParaRPr lang="ru-RU" dirty="0"/>
          </a:p>
        </p:txBody>
      </p:sp>
      <p:pic>
        <p:nvPicPr>
          <p:cNvPr id="45062" name="Picture 6" descr="Картинки по запросу &quot;картинки деревянные песочные часы&quot;"/>
          <p:cNvPicPr>
            <a:picLocks noChangeAspect="1" noChangeArrowheads="1"/>
          </p:cNvPicPr>
          <p:nvPr/>
        </p:nvPicPr>
        <p:blipFill>
          <a:blip r:embed="rId2" cstate="print"/>
          <a:srcRect l="71819" t="50399" r="2981" b="1721"/>
          <a:stretch>
            <a:fillRect/>
          </a:stretch>
        </p:blipFill>
        <p:spPr bwMode="auto">
          <a:xfrm>
            <a:off x="107504" y="116632"/>
            <a:ext cx="1296144" cy="2462674"/>
          </a:xfrm>
          <a:prstGeom prst="rect">
            <a:avLst/>
          </a:prstGeom>
          <a:noFill/>
        </p:spPr>
      </p:pic>
      <p:pic>
        <p:nvPicPr>
          <p:cNvPr id="45064" name="Picture 8" descr="Картинки по запросу &quot;картинки деревянный игровой кубик с точками&quot;"/>
          <p:cNvPicPr>
            <a:picLocks noChangeAspect="1" noChangeArrowheads="1"/>
          </p:cNvPicPr>
          <p:nvPr/>
        </p:nvPicPr>
        <p:blipFill>
          <a:blip r:embed="rId3" cstate="print"/>
          <a:srcRect l="6720" t="6720" r="5921" b="5310"/>
          <a:stretch>
            <a:fillRect/>
          </a:stretch>
        </p:blipFill>
        <p:spPr bwMode="auto">
          <a:xfrm>
            <a:off x="6732240" y="332656"/>
            <a:ext cx="2411760" cy="2428626"/>
          </a:xfrm>
          <a:prstGeom prst="rect">
            <a:avLst/>
          </a:prstGeom>
          <a:noFill/>
        </p:spPr>
      </p:pic>
      <p:pic>
        <p:nvPicPr>
          <p:cNvPr id="45066" name="Picture 10" descr="Картинки по запросу &quot;картинки деревянные цифры&quot;"/>
          <p:cNvPicPr>
            <a:picLocks noChangeAspect="1" noChangeArrowheads="1"/>
          </p:cNvPicPr>
          <p:nvPr/>
        </p:nvPicPr>
        <p:blipFill>
          <a:blip r:embed="rId4" cstate="print"/>
          <a:srcRect l="9728" t="9227" r="7586" b="9571"/>
          <a:stretch>
            <a:fillRect/>
          </a:stretch>
        </p:blipFill>
        <p:spPr bwMode="auto">
          <a:xfrm>
            <a:off x="107504" y="4941168"/>
            <a:ext cx="2808312" cy="1817143"/>
          </a:xfrm>
          <a:prstGeom prst="rect">
            <a:avLst/>
          </a:prstGeom>
          <a:noFill/>
        </p:spPr>
      </p:pic>
      <p:pic>
        <p:nvPicPr>
          <p:cNvPr id="45068" name="Picture 12" descr="Картинки по запросу &quot;картинки пальцеход&quot;"/>
          <p:cNvPicPr>
            <a:picLocks noChangeAspect="1" noChangeArrowheads="1"/>
          </p:cNvPicPr>
          <p:nvPr/>
        </p:nvPicPr>
        <p:blipFill>
          <a:blip r:embed="rId5" cstate="print"/>
          <a:srcRect l="21126" t="9128" r="56718" b="65441"/>
          <a:stretch>
            <a:fillRect/>
          </a:stretch>
        </p:blipFill>
        <p:spPr bwMode="auto">
          <a:xfrm rot="13351025">
            <a:off x="287738" y="3107611"/>
            <a:ext cx="2070591" cy="1338949"/>
          </a:xfrm>
          <a:prstGeom prst="rect">
            <a:avLst/>
          </a:prstGeom>
          <a:noFill/>
        </p:spPr>
      </p:pic>
      <p:pic>
        <p:nvPicPr>
          <p:cNvPr id="45072" name="Picture 16" descr="Картинки по запросу &quot;картинки теннисный мяч с цифрами для детей&quot;"/>
          <p:cNvPicPr>
            <a:picLocks noChangeAspect="1" noChangeArrowheads="1"/>
          </p:cNvPicPr>
          <p:nvPr/>
        </p:nvPicPr>
        <p:blipFill>
          <a:blip r:embed="rId6" cstate="print"/>
          <a:srcRect l="6048" t="16632" r="7769" b="10793"/>
          <a:stretch>
            <a:fillRect/>
          </a:stretch>
        </p:blipFill>
        <p:spPr bwMode="auto">
          <a:xfrm>
            <a:off x="6300191" y="4410583"/>
            <a:ext cx="2767809" cy="233078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115616" y="0"/>
            <a:ext cx="691276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900" dirty="0" smtClean="0">
                <a:ln w="11430">
                  <a:solidFill>
                    <a:srgbClr val="1C06E8"/>
                  </a:solidFill>
                </a:ln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Игровые приёмы для визуализации и обеспечения нужного количества повторений  упражнений  </a:t>
            </a:r>
          </a:p>
          <a:p>
            <a:pPr algn="ctr"/>
            <a:endParaRPr lang="ru-RU" dirty="0">
              <a:solidFill>
                <a:srgbClr val="660066"/>
              </a:solidFill>
            </a:endParaRPr>
          </a:p>
        </p:txBody>
      </p:sp>
      <p:pic>
        <p:nvPicPr>
          <p:cNvPr id="45074" name="Picture 18" descr="Картинки по запросу &quot;картинки кубики с цифрами&quot;"/>
          <p:cNvPicPr>
            <a:picLocks noChangeAspect="1" noChangeArrowheads="1"/>
          </p:cNvPicPr>
          <p:nvPr/>
        </p:nvPicPr>
        <p:blipFill>
          <a:blip r:embed="rId7" cstate="print"/>
          <a:srcRect t="14003" b="14324"/>
          <a:stretch>
            <a:fillRect/>
          </a:stretch>
        </p:blipFill>
        <p:spPr bwMode="auto">
          <a:xfrm>
            <a:off x="2339752" y="1412776"/>
            <a:ext cx="2980788" cy="2136409"/>
          </a:xfrm>
          <a:prstGeom prst="rect">
            <a:avLst/>
          </a:prstGeom>
          <a:noFill/>
        </p:spPr>
      </p:pic>
      <p:pic>
        <p:nvPicPr>
          <p:cNvPr id="45080" name="Picture 24" descr="Картинки по запросу &quot;картинки шишки&quot;"/>
          <p:cNvPicPr>
            <a:picLocks noChangeAspect="1" noChangeArrowheads="1"/>
          </p:cNvPicPr>
          <p:nvPr/>
        </p:nvPicPr>
        <p:blipFill>
          <a:blip r:embed="rId8" cstate="print"/>
          <a:srcRect l="3360" t="6720" r="4241" b="37841"/>
          <a:stretch>
            <a:fillRect/>
          </a:stretch>
        </p:blipFill>
        <p:spPr bwMode="auto">
          <a:xfrm>
            <a:off x="3059832" y="4941168"/>
            <a:ext cx="3024336" cy="1814602"/>
          </a:xfrm>
          <a:prstGeom prst="rect">
            <a:avLst/>
          </a:prstGeom>
          <a:noFill/>
        </p:spPr>
      </p:pic>
      <p:pic>
        <p:nvPicPr>
          <p:cNvPr id="20" name="Picture 26" descr="Картинки по запросу &quot;картинки  учим цифры&quot;"/>
          <p:cNvPicPr>
            <a:picLocks noChangeAspect="1" noChangeArrowheads="1"/>
          </p:cNvPicPr>
          <p:nvPr/>
        </p:nvPicPr>
        <p:blipFill>
          <a:blip r:embed="rId9" cstate="print"/>
          <a:srcRect l="40774" t="5057" r="5178" b="52800"/>
          <a:stretch>
            <a:fillRect/>
          </a:stretch>
        </p:blipFill>
        <p:spPr bwMode="auto">
          <a:xfrm>
            <a:off x="5940152" y="2780928"/>
            <a:ext cx="3047377" cy="1336570"/>
          </a:xfrm>
          <a:prstGeom prst="rect">
            <a:avLst/>
          </a:prstGeom>
          <a:noFill/>
        </p:spPr>
      </p:pic>
      <p:pic>
        <p:nvPicPr>
          <p:cNvPr id="45084" name="Picture 28" descr="Картинки по запросу &quot;картинки  мягкие антистресс цифры&quot;"/>
          <p:cNvPicPr>
            <a:picLocks noChangeAspect="1" noChangeArrowheads="1"/>
          </p:cNvPicPr>
          <p:nvPr/>
        </p:nvPicPr>
        <p:blipFill>
          <a:blip r:embed="rId10" cstate="print"/>
          <a:srcRect l="55508" t="5355" r="33074" b="70375"/>
          <a:stretch>
            <a:fillRect/>
          </a:stretch>
        </p:blipFill>
        <p:spPr bwMode="auto">
          <a:xfrm rot="20508128">
            <a:off x="2832894" y="3539150"/>
            <a:ext cx="912435" cy="1292616"/>
          </a:xfrm>
          <a:prstGeom prst="rect">
            <a:avLst/>
          </a:prstGeom>
          <a:noFill/>
        </p:spPr>
      </p:pic>
      <p:pic>
        <p:nvPicPr>
          <p:cNvPr id="23" name="Picture 28" descr="Картинки по запросу &quot;картинки  мягкие антистресс цифры&quot;"/>
          <p:cNvPicPr>
            <a:picLocks noChangeAspect="1" noChangeArrowheads="1"/>
          </p:cNvPicPr>
          <p:nvPr/>
        </p:nvPicPr>
        <p:blipFill>
          <a:blip r:embed="rId11" cstate="print"/>
          <a:srcRect l="21661" t="35714" r="63580" b="35500"/>
          <a:stretch>
            <a:fillRect/>
          </a:stretch>
        </p:blipFill>
        <p:spPr bwMode="auto">
          <a:xfrm rot="968542">
            <a:off x="3935945" y="3488273"/>
            <a:ext cx="1010744" cy="1313967"/>
          </a:xfrm>
          <a:prstGeom prst="rect">
            <a:avLst/>
          </a:prstGeom>
          <a:noFill/>
        </p:spPr>
      </p:pic>
      <p:pic>
        <p:nvPicPr>
          <p:cNvPr id="24" name="Picture 28" descr="Картинки по запросу &quot;картинки  мягкие антистресс цифры&quot;"/>
          <p:cNvPicPr>
            <a:picLocks noChangeAspect="1" noChangeArrowheads="1"/>
          </p:cNvPicPr>
          <p:nvPr/>
        </p:nvPicPr>
        <p:blipFill>
          <a:blip r:embed="rId12" cstate="print"/>
          <a:srcRect l="38977" t="35714" r="48822" b="39929"/>
          <a:stretch>
            <a:fillRect/>
          </a:stretch>
        </p:blipFill>
        <p:spPr bwMode="auto">
          <a:xfrm>
            <a:off x="4932040" y="3719355"/>
            <a:ext cx="864096" cy="1149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6221" r="4732" b="3001"/>
          <a:stretch>
            <a:fillRect/>
          </a:stretch>
        </p:blipFill>
        <p:spPr bwMode="auto">
          <a:xfrm>
            <a:off x="7076724" y="5013176"/>
            <a:ext cx="2067275" cy="184482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07504" y="188640"/>
            <a:ext cx="8856984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Поскольку автор пособия выступает адептом теории </a:t>
            </a:r>
            <a:r>
              <a:rPr lang="ru-RU" sz="2800" b="1" dirty="0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сенсорной интеграции</a:t>
            </a:r>
            <a:r>
              <a:rPr lang="ru-RU" sz="2800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, необходимым звеном каждого комплекса является 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«</a:t>
            </a:r>
            <a:r>
              <a:rPr lang="ru-RU" sz="3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С</a:t>
            </a:r>
            <a:r>
              <a:rPr lang="ru-RU" sz="30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Е</a:t>
            </a:r>
            <a:r>
              <a:rPr lang="ru-RU" sz="3000" b="1" dirty="0" smtClean="0">
                <a:solidFill>
                  <a:srgbClr val="00660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Н</a:t>
            </a:r>
            <a:r>
              <a:rPr lang="ru-RU" sz="30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С</a:t>
            </a:r>
            <a:r>
              <a:rPr lang="ru-RU" sz="3000" b="1" dirty="0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О</a:t>
            </a:r>
            <a:r>
              <a:rPr lang="ru-RU" sz="30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Р</a:t>
            </a:r>
            <a:r>
              <a:rPr lang="ru-RU" sz="30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Н</a:t>
            </a:r>
            <a:r>
              <a:rPr lang="ru-RU" sz="30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Ы</a:t>
            </a:r>
            <a:r>
              <a:rPr lang="ru-RU" sz="3000" b="1" dirty="0" smtClean="0">
                <a:solidFill>
                  <a:srgbClr val="80008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Й</a:t>
            </a:r>
            <a:r>
              <a:rPr lang="ru-RU" sz="30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П</a:t>
            </a:r>
            <a:r>
              <a:rPr lang="ru-RU" sz="30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О</a:t>
            </a:r>
            <a:r>
              <a:rPr lang="ru-RU" sz="30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Д</a:t>
            </a:r>
            <a:r>
              <a:rPr lang="ru-RU" sz="3000" b="1" dirty="0" smtClean="0">
                <a:solidFill>
                  <a:srgbClr val="0000FF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Н</a:t>
            </a:r>
            <a:r>
              <a:rPr lang="ru-RU" sz="30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О</a:t>
            </a:r>
            <a:r>
              <a:rPr lang="ru-RU" sz="3000" b="1" dirty="0" smtClean="0">
                <a:solidFill>
                  <a:srgbClr val="006600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С</a:t>
            </a:r>
            <a:r>
              <a:rPr lang="ru-RU" sz="30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» </a:t>
            </a:r>
            <a:r>
              <a:rPr lang="ru-RU" sz="28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- </a:t>
            </a:r>
            <a:r>
              <a:rPr lang="ru-RU" sz="2800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авторский игровой материал, использование которого позволяет: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srgbClr val="6600CC"/>
              </a:solidFill>
              <a:latin typeface="Cambria" pitchFamily="18" charset="0"/>
              <a:ea typeface="Cambria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900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ru-RU" sz="29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развивать разные виды восприятия детей</a:t>
            </a:r>
            <a:endParaRPr lang="ru-RU" sz="2900" dirty="0" smtClean="0">
              <a:solidFill>
                <a:srgbClr val="6600CC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srgbClr val="6600CC"/>
              </a:solidFill>
              <a:latin typeface="Cambria" pitchFamily="18" charset="0"/>
              <a:ea typeface="Cambria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ru-RU" sz="29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ритмизировать деятельность детей</a:t>
            </a:r>
            <a:endParaRPr lang="ru-RU" sz="2900" dirty="0" smtClean="0">
              <a:solidFill>
                <a:srgbClr val="6600CC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srgbClr val="6600CC"/>
              </a:solidFill>
              <a:latin typeface="Cambria" pitchFamily="18" charset="0"/>
              <a:ea typeface="Cambria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ru-RU" sz="29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развить чувство эстетики и художественный 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  вкус</a:t>
            </a:r>
            <a:endParaRPr lang="ru-RU" sz="2900" dirty="0" smtClean="0">
              <a:latin typeface="Cambria" pitchFamily="18" charset="0"/>
              <a:ea typeface="Cambria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latin typeface="Cambria" pitchFamily="18" charset="0"/>
              <a:ea typeface="Cambri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9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обеспечить интерактивное взаимодействие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   с игровым материалом и </a:t>
            </a:r>
            <a:endParaRPr lang="ru-RU" sz="2900" b="1" dirty="0" smtClean="0">
              <a:solidFill>
                <a:srgbClr val="6600CC"/>
              </a:solidFill>
              <a:latin typeface="Cambria" pitchFamily="18" charset="0"/>
              <a:ea typeface="Cambri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9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коммуникацию</a:t>
            </a:r>
            <a:r>
              <a:rPr lang="ru-RU" sz="29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9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между   </a:t>
            </a:r>
            <a:r>
              <a:rPr lang="ru-RU" sz="29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участниками </a:t>
            </a:r>
            <a:endParaRPr lang="ru-RU" sz="2900" b="1" dirty="0" smtClean="0">
              <a:solidFill>
                <a:srgbClr val="6600CC"/>
              </a:solidFill>
              <a:latin typeface="Cambria" pitchFamily="18" charset="0"/>
              <a:ea typeface="Cambria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9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ru-RU" sz="2900" b="1" dirty="0" smtClean="0">
                <a:solidFill>
                  <a:srgbClr val="6600CC"/>
                </a:solidFill>
                <a:latin typeface="Cambria" pitchFamily="18" charset="0"/>
                <a:ea typeface="Cambria" pitchFamily="18" charset="0"/>
              </a:rPr>
              <a:t>занятия</a:t>
            </a:r>
            <a:endParaRPr lang="ru-RU" sz="2900" b="1" dirty="0" smtClean="0">
              <a:solidFill>
                <a:srgbClr val="6600CC"/>
              </a:solidFill>
              <a:latin typeface="Cambria" pitchFamily="18" charset="0"/>
              <a:ea typeface="Cambria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6600CC"/>
              </a:solidFill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Картинки по запросу &quot;фото корзина с апельсинами&quot;"/>
          <p:cNvPicPr>
            <a:picLocks noChangeAspect="1" noChangeArrowheads="1"/>
          </p:cNvPicPr>
          <p:nvPr/>
        </p:nvPicPr>
        <p:blipFill>
          <a:blip r:embed="rId2" cstate="print"/>
          <a:srcRect l="12582" t="5381" r="13539" b="5838"/>
          <a:stretch>
            <a:fillRect/>
          </a:stretch>
        </p:blipFill>
        <p:spPr bwMode="auto">
          <a:xfrm>
            <a:off x="7346392" y="188640"/>
            <a:ext cx="1797608" cy="2160240"/>
          </a:xfrm>
          <a:prstGeom prst="rect">
            <a:avLst/>
          </a:prstGeom>
          <a:noFill/>
        </p:spPr>
      </p:pic>
      <p:pic>
        <p:nvPicPr>
          <p:cNvPr id="47110" name="Picture 6" descr="Картинки по запросу &quot;фото корзина с персиками&quot;"/>
          <p:cNvPicPr>
            <a:picLocks noChangeAspect="1" noChangeArrowheads="1"/>
          </p:cNvPicPr>
          <p:nvPr/>
        </p:nvPicPr>
        <p:blipFill>
          <a:blip r:embed="rId3" cstate="print"/>
          <a:srcRect l="14062" t="2449" r="10938" b="6956"/>
          <a:stretch>
            <a:fillRect/>
          </a:stretch>
        </p:blipFill>
        <p:spPr bwMode="auto">
          <a:xfrm flipH="1">
            <a:off x="5975648" y="4371001"/>
            <a:ext cx="3168352" cy="2486999"/>
          </a:xfrm>
          <a:prstGeom prst="rect">
            <a:avLst/>
          </a:prstGeom>
          <a:noFill/>
        </p:spPr>
      </p:pic>
      <p:pic>
        <p:nvPicPr>
          <p:cNvPr id="47112" name="Picture 8" descr="Картинки по запросу &quot;фото корзина с киви&quot;"/>
          <p:cNvPicPr>
            <a:picLocks noChangeAspect="1" noChangeArrowheads="1"/>
          </p:cNvPicPr>
          <p:nvPr/>
        </p:nvPicPr>
        <p:blipFill>
          <a:blip r:embed="rId4" cstate="print"/>
          <a:srcRect l="21323" t="8100" r="20524" b="10901"/>
          <a:stretch>
            <a:fillRect/>
          </a:stretch>
        </p:blipFill>
        <p:spPr bwMode="auto">
          <a:xfrm>
            <a:off x="3491880" y="4625752"/>
            <a:ext cx="2232248" cy="2232248"/>
          </a:xfrm>
          <a:prstGeom prst="rect">
            <a:avLst/>
          </a:prstGeom>
          <a:noFill/>
        </p:spPr>
      </p:pic>
      <p:pic>
        <p:nvPicPr>
          <p:cNvPr id="47114" name="Picture 10" descr="Картинки по запросу &quot;фото корзина со сливой&quot;"/>
          <p:cNvPicPr>
            <a:picLocks noChangeAspect="1" noChangeArrowheads="1"/>
          </p:cNvPicPr>
          <p:nvPr/>
        </p:nvPicPr>
        <p:blipFill>
          <a:blip r:embed="rId5" cstate="print"/>
          <a:srcRect l="13146" t="10714" r="17987" b="14286"/>
          <a:stretch>
            <a:fillRect/>
          </a:stretch>
        </p:blipFill>
        <p:spPr bwMode="auto">
          <a:xfrm>
            <a:off x="0" y="260648"/>
            <a:ext cx="2339752" cy="1875814"/>
          </a:xfrm>
          <a:prstGeom prst="rect">
            <a:avLst/>
          </a:prstGeom>
          <a:noFill/>
        </p:spPr>
      </p:pic>
      <p:pic>
        <p:nvPicPr>
          <p:cNvPr id="47116" name="Picture 12" descr="Картинки по запросу &quot;фото корзина с апельсинами&quot;"/>
          <p:cNvPicPr>
            <a:picLocks noChangeAspect="1" noChangeArrowheads="1"/>
          </p:cNvPicPr>
          <p:nvPr/>
        </p:nvPicPr>
        <p:blipFill>
          <a:blip r:embed="rId6" cstate="print"/>
          <a:srcRect t="6048" b="5249"/>
          <a:stretch>
            <a:fillRect/>
          </a:stretch>
        </p:blipFill>
        <p:spPr bwMode="auto">
          <a:xfrm>
            <a:off x="0" y="4725144"/>
            <a:ext cx="3005622" cy="2132856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0" y="260648"/>
            <a:ext cx="91440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prstClr val="black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                              </a:t>
            </a:r>
            <a:r>
              <a:rPr lang="ru-RU" sz="2400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Каждое занятие </a:t>
            </a:r>
            <a:r>
              <a:rPr lang="ru-RU" sz="2400" b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начинается</a:t>
            </a:r>
            <a:r>
              <a:rPr lang="ru-RU" sz="2400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и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                          </a:t>
            </a:r>
            <a:r>
              <a:rPr lang="ru-RU" sz="2400" b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заканчивается</a:t>
            </a:r>
            <a:r>
              <a:rPr lang="ru-RU" sz="2400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коммуникационной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                          </a:t>
            </a:r>
            <a:r>
              <a:rPr lang="ru-RU" sz="2400" dirty="0" err="1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потешкой</a:t>
            </a:r>
            <a:r>
              <a:rPr lang="ru-RU" sz="2400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/фольклорной игрой для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                             создания общего настроя,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                             привлечения внимания,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сосредоточения на занятии и ритмизации деятельности.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600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Детям предлагается выбрать из корзины мячик, 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600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покатать его в руках и по частям тела, приговаривая: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300" b="1" i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  </a:t>
            </a:r>
            <a:r>
              <a:rPr lang="ru-RU" sz="2600" b="1" i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«По кругу, по кругу наш мячик бежит. По кругу, по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i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кругу   бежит и спешит: на длинную руку спешит  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600" b="1" i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закатиться,  на шею  перекатиться...».</a:t>
            </a:r>
            <a:endParaRPr lang="ru-RU" sz="2600" b="1" dirty="0" smtClean="0">
              <a:solidFill>
                <a:srgbClr val="660066"/>
              </a:solidFill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07504" y="100028"/>
            <a:ext cx="8928992" cy="703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До начала занятия родителем или логопедом проводится </a:t>
            </a:r>
            <a:r>
              <a:rPr kumimoji="0" lang="ru-RU" sz="23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классический массаж лицевой и артикуляционной мускулатуры. </a:t>
            </a:r>
            <a:endParaRPr kumimoji="0" lang="ru-RU" sz="23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300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  <a:cs typeface="Times New Roman" pitchFamily="18" charset="0"/>
              </a:rPr>
              <a:t>Р</a:t>
            </a: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екомендуется сочетать </a:t>
            </a:r>
            <a:r>
              <a:rPr kumimoji="0" lang="ru-RU" sz="23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проведение артикуляционной гимнастики с «прищепочным массажем»  </a:t>
            </a:r>
            <a:r>
              <a:rPr kumimoji="0" lang="ru-RU" sz="2300" i="1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(</a:t>
            </a:r>
            <a:r>
              <a:rPr kumimoji="0" lang="ru-RU" sz="2300" i="1" u="none" strike="noStrike" cap="none" normalizeH="0" baseline="0" dirty="0" err="1" smtClean="0">
                <a:ln>
                  <a:noFill/>
                </a:ln>
                <a:solidFill>
                  <a:srgbClr val="660066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ДедюхинаГ</a:t>
            </a:r>
            <a:r>
              <a:rPr kumimoji="0" lang="ru-RU" sz="2300" i="1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 .В., </a:t>
            </a:r>
            <a:r>
              <a:rPr kumimoji="0" lang="ru-RU" sz="2300" i="1" u="none" strike="noStrike" cap="none" normalizeH="0" baseline="0" dirty="0" err="1" smtClean="0">
                <a:ln>
                  <a:noFill/>
                </a:ln>
                <a:solidFill>
                  <a:srgbClr val="660066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Яньшина</a:t>
            </a:r>
            <a:r>
              <a:rPr kumimoji="0" lang="ru-RU" sz="2300" i="1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 Т.А., Могучая Л.Д.). </a:t>
            </a:r>
            <a:endParaRPr lang="ru-RU" sz="2300" i="1" dirty="0" smtClean="0">
              <a:solidFill>
                <a:srgbClr val="660066"/>
              </a:solidFill>
              <a:latin typeface="Cambria" pitchFamily="18" charset="0"/>
              <a:ea typeface="Cambria" pitchFamily="18" charset="0"/>
              <a:cs typeface="Times New Roman" pitchFamily="18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Механическое </a:t>
            </a:r>
            <a:r>
              <a:rPr kumimoji="0" lang="ru-RU" sz="23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сдавливание подушечек пальцев</a:t>
            </a:r>
            <a:r>
              <a:rPr kumimoji="0" lang="ru-RU" sz="2300" b="1" i="0" u="none" strike="noStrike" cap="none" normalizeH="0" dirty="0" smtClean="0">
                <a:ln>
                  <a:noFill/>
                </a:ln>
                <a:solidFill>
                  <a:srgbClr val="660066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с использованием разноцветных прищепок направлено на активизацию незрелых клеток головного мозга. 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  <a:p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    Продолжительность процедуры: </a:t>
            </a:r>
            <a:r>
              <a:rPr kumimoji="0" lang="ru-RU" sz="23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от 3 до 10 минут</a:t>
            </a: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Cambria" pitchFamily="18" charset="0"/>
                <a:ea typeface="Cambria" pitchFamily="18" charset="0"/>
                <a:cs typeface="Times New Roman" pitchFamily="18" charset="0"/>
              </a:rPr>
              <a:t>, по следующей схеме</a:t>
            </a: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3200" b="1" dirty="0" smtClean="0">
                <a:solidFill>
                  <a:srgbClr val="660066"/>
                </a:solidFill>
              </a:rPr>
              <a:t>1-3 дни </a:t>
            </a:r>
            <a:r>
              <a:rPr lang="ru-RU" sz="3000" b="1" dirty="0" smtClean="0">
                <a:solidFill>
                  <a:srgbClr val="CC0099"/>
                </a:solidFill>
              </a:rPr>
              <a:t>— большой палец </a:t>
            </a:r>
          </a:p>
          <a:p>
            <a:r>
              <a:rPr lang="ru-RU" sz="3200" b="1" dirty="0" smtClean="0">
                <a:solidFill>
                  <a:srgbClr val="660066"/>
                </a:solidFill>
              </a:rPr>
              <a:t>  4-6 дни </a:t>
            </a:r>
            <a:r>
              <a:rPr lang="ru-RU" sz="3000" b="1" dirty="0" smtClean="0">
                <a:solidFill>
                  <a:srgbClr val="CC0099"/>
                </a:solidFill>
              </a:rPr>
              <a:t>— большой и указательный пальцы</a:t>
            </a:r>
          </a:p>
          <a:p>
            <a:r>
              <a:rPr lang="ru-RU" sz="3200" b="1" dirty="0" smtClean="0">
                <a:solidFill>
                  <a:srgbClr val="660066"/>
                </a:solidFill>
              </a:rPr>
              <a:t>  7-9 дни </a:t>
            </a:r>
            <a:r>
              <a:rPr lang="ru-RU" sz="3000" b="1" dirty="0" smtClean="0">
                <a:solidFill>
                  <a:srgbClr val="CC0099"/>
                </a:solidFill>
              </a:rPr>
              <a:t>— большой, указательный и средний пальцы</a:t>
            </a:r>
          </a:p>
          <a:p>
            <a:r>
              <a:rPr lang="ru-RU" sz="2000" dirty="0" smtClean="0">
                <a:solidFill>
                  <a:srgbClr val="660066"/>
                </a:solidFill>
              </a:rPr>
              <a:t>      </a:t>
            </a:r>
            <a:r>
              <a:rPr lang="ru-RU" sz="2400" dirty="0" smtClean="0">
                <a:solidFill>
                  <a:srgbClr val="660066"/>
                </a:solidFill>
              </a:rPr>
              <a:t>Затем нагрузки </a:t>
            </a:r>
            <a:r>
              <a:rPr lang="ru-RU" sz="2400" b="1" dirty="0" smtClean="0">
                <a:solidFill>
                  <a:srgbClr val="660066"/>
                </a:solidFill>
              </a:rPr>
              <a:t>снижаются</a:t>
            </a:r>
            <a:r>
              <a:rPr lang="ru-RU" sz="2400" dirty="0" smtClean="0">
                <a:solidFill>
                  <a:srgbClr val="660066"/>
                </a:solidFill>
              </a:rPr>
              <a:t> до минимальных по этой же схеме. </a:t>
            </a:r>
          </a:p>
          <a:p>
            <a:r>
              <a:rPr lang="ru-RU" sz="2400" dirty="0" smtClean="0">
                <a:solidFill>
                  <a:srgbClr val="CC0000"/>
                </a:solidFill>
              </a:rPr>
              <a:t>      </a:t>
            </a:r>
            <a:r>
              <a:rPr lang="ru-RU" sz="2400" b="1" dirty="0" smtClean="0">
                <a:solidFill>
                  <a:srgbClr val="CC0000"/>
                </a:solidFill>
              </a:rPr>
              <a:t>Для </a:t>
            </a:r>
            <a:r>
              <a:rPr lang="ru-RU" sz="2400" b="1" dirty="0" smtClean="0">
                <a:solidFill>
                  <a:srgbClr val="008000"/>
                </a:solidFill>
              </a:rPr>
              <a:t>массажа</a:t>
            </a:r>
            <a:r>
              <a:rPr lang="ru-RU" sz="2400" b="1" dirty="0" smtClean="0">
                <a:solidFill>
                  <a:srgbClr val="660066"/>
                </a:solidFill>
              </a:rPr>
              <a:t> используются</a:t>
            </a:r>
            <a:r>
              <a:rPr lang="ru-RU" sz="2400" dirty="0" smtClean="0">
                <a:solidFill>
                  <a:srgbClr val="660066"/>
                </a:solidFill>
              </a:rPr>
              <a:t> </a:t>
            </a:r>
            <a:r>
              <a:rPr lang="ru-RU" sz="2400" b="1" dirty="0" smtClean="0">
                <a:solidFill>
                  <a:srgbClr val="1C06E8"/>
                </a:solidFill>
              </a:rPr>
              <a:t>прищепки</a:t>
            </a:r>
            <a:r>
              <a:rPr lang="ru-RU" sz="2400" b="1" dirty="0" smtClean="0">
                <a:solidFill>
                  <a:srgbClr val="660066"/>
                </a:solidFill>
              </a:rPr>
              <a:t> </a:t>
            </a:r>
            <a:r>
              <a:rPr lang="ru-RU" sz="2400" b="1" dirty="0" smtClean="0">
                <a:solidFill>
                  <a:srgbClr val="CC3300"/>
                </a:solidFill>
              </a:rPr>
              <a:t>разных</a:t>
            </a:r>
            <a:r>
              <a:rPr lang="ru-RU" sz="2400" b="1" dirty="0" smtClean="0">
                <a:solidFill>
                  <a:srgbClr val="660066"/>
                </a:solidFill>
              </a:rPr>
              <a:t> </a:t>
            </a:r>
            <a:r>
              <a:rPr lang="ru-RU" sz="2400" b="1" dirty="0" smtClean="0">
                <a:solidFill>
                  <a:srgbClr val="CC0099"/>
                </a:solidFill>
              </a:rPr>
              <a:t>цветов </a:t>
            </a:r>
            <a:r>
              <a:rPr lang="ru-RU" sz="2400" b="1" dirty="0" smtClean="0">
                <a:solidFill>
                  <a:srgbClr val="7030A0"/>
                </a:solidFill>
              </a:rPr>
              <a:t>и</a:t>
            </a:r>
            <a:r>
              <a:rPr lang="ru-RU" sz="2400" b="1" dirty="0" smtClean="0">
                <a:solidFill>
                  <a:srgbClr val="6600CC"/>
                </a:solidFill>
              </a:rPr>
              <a:t> </a:t>
            </a:r>
            <a:r>
              <a:rPr lang="ru-RU" sz="2400" b="1" dirty="0" smtClean="0">
                <a:solidFill>
                  <a:srgbClr val="A50021"/>
                </a:solidFill>
              </a:rPr>
              <a:t>форм</a:t>
            </a:r>
            <a:r>
              <a:rPr lang="ru-RU" sz="2400" dirty="0" smtClean="0">
                <a:solidFill>
                  <a:srgbClr val="A50021"/>
                </a:solidFill>
              </a:rPr>
              <a:t>.</a:t>
            </a:r>
          </a:p>
          <a:p>
            <a:endParaRPr lang="ru-RU" sz="600" dirty="0" smtClean="0">
              <a:solidFill>
                <a:srgbClr val="660066"/>
              </a:solidFill>
            </a:endParaRPr>
          </a:p>
          <a:p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&quot;серебряковой игровые массажики и весёлые раскраски»&quot;&quot;"/>
          <p:cNvPicPr>
            <a:picLocks noChangeAspect="1" noChangeArrowheads="1"/>
          </p:cNvPicPr>
          <p:nvPr/>
        </p:nvPicPr>
        <p:blipFill>
          <a:blip r:embed="rId2" cstate="print"/>
          <a:srcRect b="3215"/>
          <a:stretch>
            <a:fillRect/>
          </a:stretch>
        </p:blipFill>
        <p:spPr bwMode="auto">
          <a:xfrm>
            <a:off x="0" y="3347137"/>
            <a:ext cx="2483768" cy="3510863"/>
          </a:xfrm>
          <a:prstGeom prst="rect">
            <a:avLst/>
          </a:prstGeom>
          <a:noFill/>
        </p:spPr>
      </p:pic>
      <p:pic>
        <p:nvPicPr>
          <p:cNvPr id="3" name="Picture 4" descr="Картинки по запросу &quot;Дедюхина , Яньшина, Могучая&quot;&quot;"/>
          <p:cNvPicPr>
            <a:picLocks noChangeAspect="1" noChangeArrowheads="1"/>
          </p:cNvPicPr>
          <p:nvPr/>
        </p:nvPicPr>
        <p:blipFill>
          <a:blip r:embed="rId3" cstate="print"/>
          <a:srcRect b="4319"/>
          <a:stretch>
            <a:fillRect/>
          </a:stretch>
        </p:blipFill>
        <p:spPr bwMode="auto">
          <a:xfrm>
            <a:off x="6704632" y="3356992"/>
            <a:ext cx="2439367" cy="350100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411760" y="2708920"/>
            <a:ext cx="45365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solidFill>
                <a:srgbClr val="660033"/>
              </a:solidFill>
              <a:latin typeface="Cambria" pitchFamily="18" charset="0"/>
              <a:ea typeface="Cambria" pitchFamily="18" charset="0"/>
            </a:endParaRPr>
          </a:p>
          <a:p>
            <a:endParaRPr lang="ru-RU" sz="2000" dirty="0" smtClean="0">
              <a:solidFill>
                <a:srgbClr val="660033"/>
              </a:solidFill>
              <a:latin typeface="Cambria" pitchFamily="18" charset="0"/>
              <a:ea typeface="Cambria" pitchFamily="18" charset="0"/>
            </a:endParaRPr>
          </a:p>
          <a:p>
            <a:r>
              <a:rPr lang="ru-RU" sz="2000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  Эти </a:t>
            </a:r>
            <a:r>
              <a:rPr lang="ru-RU" sz="2000" dirty="0" err="1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массажики</a:t>
            </a:r>
            <a:r>
              <a:rPr lang="ru-RU" sz="2000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 способствуют </a:t>
            </a:r>
          </a:p>
          <a:p>
            <a:r>
              <a:rPr lang="ru-RU" sz="2000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  развитию воображения, игрового </a:t>
            </a:r>
          </a:p>
          <a:p>
            <a:r>
              <a:rPr lang="ru-RU" sz="2000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  взаимодействия со взрослым, </a:t>
            </a:r>
          </a:p>
          <a:p>
            <a:r>
              <a:rPr lang="ru-RU" sz="2000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  тактильного и    </a:t>
            </a:r>
          </a:p>
          <a:p>
            <a:r>
              <a:rPr lang="ru-RU" sz="2000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  </a:t>
            </a:r>
            <a:r>
              <a:rPr lang="ru-RU" sz="2000" dirty="0" err="1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проприорецептивного</a:t>
            </a:r>
            <a:r>
              <a:rPr lang="ru-RU" sz="2000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 </a:t>
            </a:r>
          </a:p>
          <a:p>
            <a:r>
              <a:rPr lang="ru-RU" sz="2000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  восприятия и речи.</a:t>
            </a:r>
          </a:p>
          <a:p>
            <a:r>
              <a:rPr lang="ru-RU" sz="2000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  В качестве завершающего занятие </a:t>
            </a:r>
          </a:p>
          <a:p>
            <a:r>
              <a:rPr lang="ru-RU" sz="2000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  игрового  упражнения можно   </a:t>
            </a:r>
          </a:p>
          <a:p>
            <a:r>
              <a:rPr lang="ru-RU" sz="2000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  использовать тематические   свечи </a:t>
            </a:r>
          </a:p>
          <a:p>
            <a:r>
              <a:rPr lang="ru-RU" sz="2000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  для задувания.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16632"/>
            <a:ext cx="8856984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660066"/>
                </a:solidFill>
              </a:rPr>
              <a:t> </a:t>
            </a:r>
            <a:r>
              <a:rPr lang="ru-RU" sz="2300" dirty="0" smtClean="0">
                <a:solidFill>
                  <a:srgbClr val="660066"/>
                </a:solidFill>
              </a:rPr>
              <a:t>По окончанию комплекса активных упражнений проводится игровой массаж и рассказывается сказка (вариативно: с использованием игровых фигурок и сенсорного подноса в качестве игрового ландшафта). </a:t>
            </a:r>
            <a:r>
              <a:rPr lang="ru-RU" sz="2300" b="1" dirty="0" smtClean="0">
                <a:solidFill>
                  <a:srgbClr val="660066"/>
                </a:solidFill>
              </a:rPr>
              <a:t>Игровой массаж </a:t>
            </a:r>
            <a:r>
              <a:rPr lang="ru-RU" sz="2300" dirty="0" smtClean="0">
                <a:solidFill>
                  <a:srgbClr val="660066"/>
                </a:solidFill>
              </a:rPr>
              <a:t>- это разнообразные движения в соответствии с текстом. Например, нажимание кулаками по спине ребенка - «слон идет», волнообразные    движения - «море волнуется» и пр. </a:t>
            </a:r>
            <a:endParaRPr lang="ru-RU" sz="23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2564904"/>
            <a:ext cx="90364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Подобные массажи можно найти у </a:t>
            </a:r>
            <a:r>
              <a:rPr lang="ru-RU" sz="2200" i="1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Е. Железновой  </a:t>
            </a:r>
            <a:r>
              <a:rPr lang="ru-RU" sz="2200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или в книге </a:t>
            </a:r>
          </a:p>
          <a:p>
            <a:r>
              <a:rPr lang="ru-RU" sz="2200" i="1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М. Серебряковой </a:t>
            </a:r>
            <a:r>
              <a:rPr lang="ru-RU" sz="2200" b="1" i="1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«Игровые </a:t>
            </a:r>
            <a:r>
              <a:rPr lang="ru-RU" sz="2200" b="1" i="1" dirty="0" err="1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массажики</a:t>
            </a:r>
            <a:r>
              <a:rPr lang="ru-RU" sz="2200" b="1" i="1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   и весёлые раскраски».</a:t>
            </a:r>
            <a:r>
              <a:rPr lang="ru-RU" dirty="0" smtClean="0">
                <a:solidFill>
                  <a:srgbClr val="660033"/>
                </a:solidFill>
                <a:latin typeface="Cambria" pitchFamily="18" charset="0"/>
                <a:ea typeface="Cambria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un9-49.userapi.com/c852036/v852036875/334/8bYhBxjxuN0.jpg"/>
          <p:cNvPicPr>
            <a:picLocks noChangeAspect="1" noChangeArrowheads="1"/>
          </p:cNvPicPr>
          <p:nvPr/>
        </p:nvPicPr>
        <p:blipFill>
          <a:blip r:embed="rId2" cstate="print"/>
          <a:srcRect l="24074" t="19444" r="11111" b="4167"/>
          <a:stretch>
            <a:fillRect/>
          </a:stretch>
        </p:blipFill>
        <p:spPr bwMode="auto">
          <a:xfrm>
            <a:off x="6516216" y="0"/>
            <a:ext cx="2520280" cy="3960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6" name="Picture 4" descr="https://sun9-68.userapi.com/c830608/v830608410/194f0b/3VIvwWT1xto.jpg"/>
          <p:cNvPicPr>
            <a:picLocks noChangeAspect="1" noChangeArrowheads="1"/>
          </p:cNvPicPr>
          <p:nvPr/>
        </p:nvPicPr>
        <p:blipFill>
          <a:blip r:embed="rId3" cstate="print"/>
          <a:srcRect l="2370" t="9333" b="19175"/>
          <a:stretch>
            <a:fillRect/>
          </a:stretch>
        </p:blipFill>
        <p:spPr bwMode="auto">
          <a:xfrm>
            <a:off x="3419872" y="0"/>
            <a:ext cx="2965829" cy="3861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8" name="Picture 6" descr="https://sun9-44.userapi.com/c851328/v851328894/187855/Nz11CTfHPm8.jpg"/>
          <p:cNvPicPr>
            <a:picLocks noChangeAspect="1" noChangeArrowheads="1"/>
          </p:cNvPicPr>
          <p:nvPr/>
        </p:nvPicPr>
        <p:blipFill>
          <a:blip r:embed="rId4" cstate="print"/>
          <a:srcRect l="17374" t="6105" r="10897" b="9012"/>
          <a:stretch>
            <a:fillRect/>
          </a:stretch>
        </p:blipFill>
        <p:spPr bwMode="auto">
          <a:xfrm>
            <a:off x="0" y="0"/>
            <a:ext cx="3384376" cy="4005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40" name="Picture 8" descr="https://sun9-32.userapi.com/c847220/v847220410/e45d2/3RlQUmhx9P0.jpg"/>
          <p:cNvPicPr>
            <a:picLocks noChangeAspect="1" noChangeArrowheads="1"/>
          </p:cNvPicPr>
          <p:nvPr/>
        </p:nvPicPr>
        <p:blipFill>
          <a:blip r:embed="rId5" cstate="print"/>
          <a:srcRect l="45905" t="327" r="2766" b="27793"/>
          <a:stretch>
            <a:fillRect/>
          </a:stretch>
        </p:blipFill>
        <p:spPr bwMode="auto">
          <a:xfrm>
            <a:off x="0" y="4135305"/>
            <a:ext cx="3456384" cy="27226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42" name="Picture 10" descr="https://sun9-32.userapi.com/c846321/v846321410/ec9f0/3IBEkAyBuJw.jpg"/>
          <p:cNvPicPr>
            <a:picLocks noChangeAspect="1" noChangeArrowheads="1"/>
          </p:cNvPicPr>
          <p:nvPr/>
        </p:nvPicPr>
        <p:blipFill>
          <a:blip r:embed="rId6" cstate="print"/>
          <a:srcRect l="4242" t="43749" r="3488"/>
          <a:stretch>
            <a:fillRect/>
          </a:stretch>
        </p:blipFill>
        <p:spPr bwMode="auto">
          <a:xfrm>
            <a:off x="5543600" y="3931402"/>
            <a:ext cx="3600400" cy="2926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44" name="Picture 12" descr="https://sun9-16.userapi.com/c853520/v853520860/4a9a/FMAE9hSe3M0.jpg"/>
          <p:cNvPicPr>
            <a:picLocks noChangeAspect="1" noChangeArrowheads="1"/>
          </p:cNvPicPr>
          <p:nvPr/>
        </p:nvPicPr>
        <p:blipFill>
          <a:blip r:embed="rId7" cstate="print"/>
          <a:srcRect l="18111" t="30158" r="20938" b="26983"/>
          <a:stretch>
            <a:fillRect/>
          </a:stretch>
        </p:blipFill>
        <p:spPr bwMode="auto">
          <a:xfrm>
            <a:off x="3491880" y="4797152"/>
            <a:ext cx="2016224" cy="1890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032" y="908720"/>
            <a:ext cx="87129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0" dirty="0" smtClean="0">
                <a:ln w="18415" cmpd="sng">
                  <a:solidFill>
                    <a:srgbClr val="800000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 Light" pitchFamily="34" charset="0"/>
              </a:rPr>
              <a:t>Спасибо </a:t>
            </a:r>
          </a:p>
          <a:p>
            <a:pPr algn="ctr"/>
            <a:r>
              <a:rPr lang="ru-RU" sz="10000" dirty="0" smtClean="0">
                <a:ln w="18415" cmpd="sng">
                  <a:solidFill>
                    <a:srgbClr val="800000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 Light" pitchFamily="34" charset="0"/>
              </a:rPr>
              <a:t>за внимание!</a:t>
            </a:r>
            <a:endParaRPr lang="ru-RU" sz="10000" dirty="0">
              <a:ln w="18415" cmpd="sng">
                <a:solidFill>
                  <a:srgbClr val="800000"/>
                </a:solidFill>
                <a:prstDash val="solid"/>
              </a:ln>
              <a:solidFill>
                <a:srgbClr val="CC0099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  <a:cs typeface="Calibri Light" pitchFamily="34" charset="0"/>
            </a:endParaRPr>
          </a:p>
        </p:txBody>
      </p:sp>
      <p:pic>
        <p:nvPicPr>
          <p:cNvPr id="3076" name="Picture 4" descr="Картинки по запросу &quot;картинки корица&quot;"/>
          <p:cNvPicPr>
            <a:picLocks noChangeAspect="1" noChangeArrowheads="1"/>
          </p:cNvPicPr>
          <p:nvPr/>
        </p:nvPicPr>
        <p:blipFill>
          <a:blip r:embed="rId2" cstate="print"/>
          <a:srcRect b="70799"/>
          <a:stretch>
            <a:fillRect/>
          </a:stretch>
        </p:blipFill>
        <p:spPr bwMode="auto">
          <a:xfrm>
            <a:off x="-1" y="5733255"/>
            <a:ext cx="3200405" cy="1008113"/>
          </a:xfrm>
          <a:prstGeom prst="rect">
            <a:avLst/>
          </a:prstGeom>
          <a:noFill/>
        </p:spPr>
      </p:pic>
      <p:pic>
        <p:nvPicPr>
          <p:cNvPr id="3078" name="Picture 6" descr="Картинки по запросу &quot;картинки корица&quot;"/>
          <p:cNvPicPr>
            <a:picLocks noChangeAspect="1" noChangeArrowheads="1"/>
          </p:cNvPicPr>
          <p:nvPr/>
        </p:nvPicPr>
        <p:blipFill>
          <a:blip r:embed="rId2" cstate="print"/>
          <a:srcRect t="30459" b="35108"/>
          <a:stretch>
            <a:fillRect/>
          </a:stretch>
        </p:blipFill>
        <p:spPr bwMode="auto">
          <a:xfrm>
            <a:off x="3131840" y="5706510"/>
            <a:ext cx="2808312" cy="1043088"/>
          </a:xfrm>
          <a:prstGeom prst="rect">
            <a:avLst/>
          </a:prstGeom>
          <a:noFill/>
        </p:spPr>
      </p:pic>
      <p:pic>
        <p:nvPicPr>
          <p:cNvPr id="3080" name="Picture 8" descr="Картинки по запросу &quot;картинки корица&quot;"/>
          <p:cNvPicPr>
            <a:picLocks noChangeAspect="1" noChangeArrowheads="1"/>
          </p:cNvPicPr>
          <p:nvPr/>
        </p:nvPicPr>
        <p:blipFill>
          <a:blip r:embed="rId2" cstate="print"/>
          <a:srcRect t="64892" b="9151"/>
          <a:stretch>
            <a:fillRect/>
          </a:stretch>
        </p:blipFill>
        <p:spPr bwMode="auto">
          <a:xfrm>
            <a:off x="5800725" y="5733256"/>
            <a:ext cx="3343275" cy="1008112"/>
          </a:xfrm>
          <a:prstGeom prst="rect">
            <a:avLst/>
          </a:prstGeom>
          <a:noFill/>
        </p:spPr>
      </p:pic>
      <p:pic>
        <p:nvPicPr>
          <p:cNvPr id="7" name="Picture 4" descr="Картинки по запросу &quot;картинки корица&quot;"/>
          <p:cNvPicPr>
            <a:picLocks noChangeAspect="1" noChangeArrowheads="1"/>
          </p:cNvPicPr>
          <p:nvPr/>
        </p:nvPicPr>
        <p:blipFill>
          <a:blip r:embed="rId2" cstate="print"/>
          <a:srcRect l="13286" b="70799"/>
          <a:stretch>
            <a:fillRect/>
          </a:stretch>
        </p:blipFill>
        <p:spPr bwMode="auto">
          <a:xfrm>
            <a:off x="6300191" y="0"/>
            <a:ext cx="2843809" cy="1033044"/>
          </a:xfrm>
          <a:prstGeom prst="rect">
            <a:avLst/>
          </a:prstGeom>
          <a:noFill/>
        </p:spPr>
      </p:pic>
      <p:pic>
        <p:nvPicPr>
          <p:cNvPr id="8" name="Picture 8" descr="Картинки по запросу &quot;картинки корица&quot;"/>
          <p:cNvPicPr>
            <a:picLocks noChangeAspect="1" noChangeArrowheads="1"/>
          </p:cNvPicPr>
          <p:nvPr/>
        </p:nvPicPr>
        <p:blipFill>
          <a:blip r:embed="rId2" cstate="print"/>
          <a:srcRect t="64892" r="7488" b="9151"/>
          <a:stretch>
            <a:fillRect/>
          </a:stretch>
        </p:blipFill>
        <p:spPr bwMode="auto">
          <a:xfrm>
            <a:off x="0" y="0"/>
            <a:ext cx="3347864" cy="1087662"/>
          </a:xfrm>
          <a:prstGeom prst="rect">
            <a:avLst/>
          </a:prstGeom>
          <a:noFill/>
        </p:spPr>
      </p:pic>
      <p:pic>
        <p:nvPicPr>
          <p:cNvPr id="9" name="Picture 6" descr="Картинки по запросу &quot;картинки корица&quot;"/>
          <p:cNvPicPr>
            <a:picLocks noChangeAspect="1" noChangeArrowheads="1"/>
          </p:cNvPicPr>
          <p:nvPr/>
        </p:nvPicPr>
        <p:blipFill>
          <a:blip r:embed="rId2" cstate="print"/>
          <a:srcRect t="30459" b="35108"/>
          <a:stretch>
            <a:fillRect/>
          </a:stretch>
        </p:blipFill>
        <p:spPr bwMode="auto">
          <a:xfrm rot="10800000">
            <a:off x="3275856" y="0"/>
            <a:ext cx="3028154" cy="1124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64704"/>
            <a:ext cx="9036496" cy="5904656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 smtClean="0">
                <a:solidFill>
                  <a:srgbClr val="660033"/>
                </a:solidFill>
              </a:rPr>
              <a:t>Логопед-психолог со стажем работы с 2002 года, специалист по семейному воспитанию и сенсорной интеграции, автор книг по развитию речи. </a:t>
            </a:r>
          </a:p>
          <a:p>
            <a:pPr algn="just"/>
            <a:r>
              <a:rPr lang="ru-RU" sz="2200" b="1" dirty="0" smtClean="0">
                <a:solidFill>
                  <a:srgbClr val="660033"/>
                </a:solidFill>
              </a:rPr>
              <a:t>Аналитический  психолог.</a:t>
            </a:r>
          </a:p>
          <a:p>
            <a:pPr algn="just"/>
            <a:r>
              <a:rPr lang="ru-RU" sz="2200" b="1" dirty="0" smtClean="0">
                <a:solidFill>
                  <a:srgbClr val="660033"/>
                </a:solidFill>
              </a:rPr>
              <a:t>Руководитель Международного центра </a:t>
            </a:r>
          </a:p>
          <a:p>
            <a:pPr algn="just">
              <a:buNone/>
            </a:pPr>
            <a:r>
              <a:rPr lang="ru-RU" sz="2200" b="1" dirty="0" smtClean="0">
                <a:solidFill>
                  <a:srgbClr val="660033"/>
                </a:solidFill>
              </a:rPr>
              <a:t>     Марианны </a:t>
            </a:r>
            <a:r>
              <a:rPr lang="ru-RU" sz="2200" b="1" dirty="0" err="1" smtClean="0">
                <a:solidFill>
                  <a:srgbClr val="660033"/>
                </a:solidFill>
              </a:rPr>
              <a:t>Лынской</a:t>
            </a:r>
            <a:r>
              <a:rPr lang="ru-RU" sz="2200" b="1" dirty="0" smtClean="0">
                <a:solidFill>
                  <a:srgbClr val="660033"/>
                </a:solidFill>
              </a:rPr>
              <a:t> в Севастополе.</a:t>
            </a:r>
          </a:p>
          <a:p>
            <a:pPr algn="just"/>
            <a:r>
              <a:rPr lang="ru-RU" sz="2200" b="1" dirty="0" smtClean="0">
                <a:solidFill>
                  <a:srgbClr val="660033"/>
                </a:solidFill>
              </a:rPr>
              <a:t>Марианна Ильинична </a:t>
            </a:r>
            <a:r>
              <a:rPr lang="ru-RU" sz="2200" b="1" dirty="0" err="1" smtClean="0">
                <a:solidFill>
                  <a:srgbClr val="660033"/>
                </a:solidFill>
              </a:rPr>
              <a:t>Лынская</a:t>
            </a:r>
            <a:r>
              <a:rPr lang="ru-RU" sz="2200" b="1" dirty="0" smtClean="0">
                <a:solidFill>
                  <a:srgbClr val="660033"/>
                </a:solidFill>
              </a:rPr>
              <a:t> – </a:t>
            </a:r>
          </a:p>
          <a:p>
            <a:pPr algn="just">
              <a:buNone/>
            </a:pPr>
            <a:r>
              <a:rPr lang="ru-RU" sz="2200" b="1" dirty="0" smtClean="0">
                <a:solidFill>
                  <a:srgbClr val="660033"/>
                </a:solidFill>
              </a:rPr>
              <a:t>                  </a:t>
            </a:r>
            <a:r>
              <a:rPr lang="ru-RU" sz="2800" b="1" dirty="0" smtClean="0">
                <a:solidFill>
                  <a:srgbClr val="800080"/>
                </a:solidFill>
              </a:rPr>
              <a:t>автор </a:t>
            </a:r>
            <a:r>
              <a:rPr lang="en-US" sz="2800" b="1" dirty="0" err="1" smtClean="0">
                <a:solidFill>
                  <a:srgbClr val="800080"/>
                </a:solidFill>
              </a:rPr>
              <a:t>mapmetod</a:t>
            </a:r>
            <a:r>
              <a:rPr lang="ru-RU" sz="2800" b="1" dirty="0" smtClean="0">
                <a:solidFill>
                  <a:srgbClr val="800080"/>
                </a:solidFill>
              </a:rPr>
              <a:t>.</a:t>
            </a:r>
          </a:p>
          <a:p>
            <a:pPr algn="just"/>
            <a:r>
              <a:rPr lang="ru-RU" sz="2200" b="1" dirty="0" smtClean="0">
                <a:solidFill>
                  <a:srgbClr val="660033"/>
                </a:solidFill>
              </a:rPr>
              <a:t>Марианной </a:t>
            </a:r>
            <a:r>
              <a:rPr lang="ru-RU" sz="2200" b="1" dirty="0" err="1" smtClean="0">
                <a:solidFill>
                  <a:srgbClr val="660033"/>
                </a:solidFill>
              </a:rPr>
              <a:t>Лынской</a:t>
            </a:r>
            <a:r>
              <a:rPr lang="ru-RU" sz="2200" b="1" dirty="0" smtClean="0">
                <a:solidFill>
                  <a:srgbClr val="660033"/>
                </a:solidFill>
              </a:rPr>
              <a:t> впервые в </a:t>
            </a:r>
          </a:p>
          <a:p>
            <a:pPr algn="just">
              <a:buNone/>
            </a:pPr>
            <a:r>
              <a:rPr lang="ru-RU" sz="2200" b="1" dirty="0" smtClean="0">
                <a:solidFill>
                  <a:srgbClr val="660033"/>
                </a:solidFill>
              </a:rPr>
              <a:t> логопедической практике разработаны </a:t>
            </a:r>
          </a:p>
          <a:p>
            <a:pPr algn="just">
              <a:buNone/>
            </a:pPr>
            <a:r>
              <a:rPr lang="ru-RU" sz="2200" b="1" dirty="0" smtClean="0">
                <a:solidFill>
                  <a:srgbClr val="660033"/>
                </a:solidFill>
              </a:rPr>
              <a:t> структурированные  методики работы </a:t>
            </a:r>
          </a:p>
          <a:p>
            <a:pPr algn="just">
              <a:buNone/>
            </a:pPr>
            <a:r>
              <a:rPr lang="ru-RU" sz="2200" b="1" dirty="0" smtClean="0">
                <a:solidFill>
                  <a:srgbClr val="660033"/>
                </a:solidFill>
              </a:rPr>
              <a:t> с детьми, имеющими речевую слуховую </a:t>
            </a:r>
          </a:p>
          <a:p>
            <a:pPr algn="just">
              <a:buNone/>
            </a:pPr>
            <a:r>
              <a:rPr lang="ru-RU" sz="2200" b="1" dirty="0" smtClean="0">
                <a:solidFill>
                  <a:srgbClr val="660033"/>
                </a:solidFill>
              </a:rPr>
              <a:t> агнозию, артикуляционную </a:t>
            </a:r>
            <a:r>
              <a:rPr lang="ru-RU" sz="2200" b="1" dirty="0" err="1" smtClean="0">
                <a:solidFill>
                  <a:srgbClr val="660033"/>
                </a:solidFill>
              </a:rPr>
              <a:t>диспраксию</a:t>
            </a:r>
            <a:r>
              <a:rPr lang="ru-RU" sz="2200" b="1" dirty="0" smtClean="0">
                <a:solidFill>
                  <a:srgbClr val="660033"/>
                </a:solidFill>
              </a:rPr>
              <a:t>, </a:t>
            </a:r>
          </a:p>
          <a:p>
            <a:pPr algn="just">
              <a:buNone/>
            </a:pPr>
            <a:r>
              <a:rPr lang="ru-RU" sz="2200" b="1" dirty="0" smtClean="0">
                <a:solidFill>
                  <a:srgbClr val="660033"/>
                </a:solidFill>
              </a:rPr>
              <a:t> нарушения коммуникации у детей с </a:t>
            </a:r>
          </a:p>
          <a:p>
            <a:pPr algn="just">
              <a:buNone/>
            </a:pPr>
            <a:r>
              <a:rPr lang="ru-RU" sz="2200" b="1" dirty="0" smtClean="0">
                <a:solidFill>
                  <a:srgbClr val="660033"/>
                </a:solidFill>
              </a:rPr>
              <a:t> психическими нарушениями. 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3408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 w="11430">
                  <a:solidFill>
                    <a:srgbClr val="660066"/>
                  </a:solidFill>
                </a:ln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Марианна  Ильинична  </a:t>
            </a:r>
            <a:r>
              <a:rPr lang="ru-RU" sz="3600" b="1" dirty="0" err="1" smtClean="0">
                <a:ln w="11430">
                  <a:solidFill>
                    <a:srgbClr val="660066"/>
                  </a:solidFill>
                </a:ln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Лынская</a:t>
            </a:r>
            <a:endParaRPr lang="ru-RU" sz="3600" dirty="0">
              <a:solidFill>
                <a:srgbClr val="CC0099"/>
              </a:solidFill>
            </a:endParaRPr>
          </a:p>
        </p:txBody>
      </p:sp>
      <p:pic>
        <p:nvPicPr>
          <p:cNvPr id="3074" name="Picture 2" descr="https://sun9-20.userapi.com/c854228/v854228242/1721d3/QuLdoJX5QPk.jpg"/>
          <p:cNvPicPr>
            <a:picLocks noChangeAspect="1" noChangeArrowheads="1"/>
          </p:cNvPicPr>
          <p:nvPr/>
        </p:nvPicPr>
        <p:blipFill>
          <a:blip r:embed="rId2" cstate="print"/>
          <a:srcRect l="36145" t="9556" r="23998" b="18776"/>
          <a:stretch>
            <a:fillRect/>
          </a:stretch>
        </p:blipFill>
        <p:spPr bwMode="auto">
          <a:xfrm>
            <a:off x="5580112" y="2051723"/>
            <a:ext cx="3563888" cy="48062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0"/>
            <a:ext cx="3888432" cy="14401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1C06E8"/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ru-RU" b="1" dirty="0" smtClean="0">
                <a:solidFill>
                  <a:srgbClr val="1C06E8"/>
                </a:solidFill>
                <a:latin typeface="Cambria" pitchFamily="18" charset="0"/>
                <a:ea typeface="Cambria" pitchFamily="18" charset="0"/>
              </a:rPr>
            </a:br>
            <a:r>
              <a:rPr lang="ru-RU" b="1" dirty="0" smtClean="0">
                <a:solidFill>
                  <a:srgbClr val="1C06E8"/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ru-RU" b="1" dirty="0" smtClean="0">
                <a:solidFill>
                  <a:srgbClr val="1C06E8"/>
                </a:solidFill>
                <a:latin typeface="Cambria" pitchFamily="18" charset="0"/>
                <a:ea typeface="Cambria" pitchFamily="18" charset="0"/>
              </a:rPr>
            </a:br>
            <a:r>
              <a:rPr lang="ru-RU" b="1" dirty="0" smtClean="0">
                <a:solidFill>
                  <a:srgbClr val="1C06E8"/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ru-RU" b="1" dirty="0" smtClean="0">
                <a:solidFill>
                  <a:srgbClr val="1C06E8"/>
                </a:solidFill>
                <a:latin typeface="Cambria" pitchFamily="18" charset="0"/>
                <a:ea typeface="Cambria" pitchFamily="18" charset="0"/>
              </a:rPr>
            </a:br>
            <a:r>
              <a:rPr lang="ru-RU" b="1" dirty="0" smtClean="0">
                <a:solidFill>
                  <a:srgbClr val="1C06E8"/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ru-RU" b="1" dirty="0" smtClean="0">
                <a:solidFill>
                  <a:srgbClr val="1C06E8"/>
                </a:solidFill>
                <a:latin typeface="Cambria" pitchFamily="18" charset="0"/>
                <a:ea typeface="Cambria" pitchFamily="18" charset="0"/>
              </a:rPr>
            </a:br>
            <a:r>
              <a:rPr lang="ru-RU" b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Книги</a:t>
            </a:r>
            <a:br>
              <a:rPr lang="ru-RU" b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</a:br>
            <a:r>
              <a:rPr lang="ru-RU" b="1" dirty="0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М.И. </a:t>
            </a:r>
            <a:r>
              <a:rPr lang="ru-RU" b="1" dirty="0" err="1" smtClean="0">
                <a:solidFill>
                  <a:srgbClr val="660066"/>
                </a:solidFill>
                <a:latin typeface="Cambria" pitchFamily="18" charset="0"/>
                <a:ea typeface="Cambria" pitchFamily="18" charset="0"/>
              </a:rPr>
              <a:t>Лынской</a:t>
            </a:r>
            <a:r>
              <a:rPr lang="ru-RU" b="1" dirty="0" smtClean="0">
                <a:solidFill>
                  <a:srgbClr val="1C06E8"/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ru-RU" b="1" dirty="0" smtClean="0">
                <a:solidFill>
                  <a:srgbClr val="1C06E8"/>
                </a:solidFill>
                <a:latin typeface="Cambria" pitchFamily="18" charset="0"/>
                <a:ea typeface="Cambria" pitchFamily="18" charset="0"/>
              </a:rPr>
            </a:br>
            <a:r>
              <a:rPr lang="ru-RU" b="1" dirty="0" smtClean="0">
                <a:solidFill>
                  <a:srgbClr val="1C06E8"/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ru-RU" b="1" dirty="0" smtClean="0">
                <a:solidFill>
                  <a:srgbClr val="1C06E8"/>
                </a:solidFill>
                <a:latin typeface="Cambria" pitchFamily="18" charset="0"/>
                <a:ea typeface="Cambria" pitchFamily="18" charset="0"/>
              </a:rPr>
            </a:br>
            <a:r>
              <a:rPr lang="ru-RU" b="1" dirty="0" smtClean="0">
                <a:solidFill>
                  <a:srgbClr val="1C06E8"/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ru-RU" b="1" dirty="0" smtClean="0">
                <a:solidFill>
                  <a:srgbClr val="1C06E8"/>
                </a:solidFill>
                <a:latin typeface="Cambria" pitchFamily="18" charset="0"/>
                <a:ea typeface="Cambria" pitchFamily="18" charset="0"/>
              </a:rPr>
            </a:br>
            <a:r>
              <a:rPr lang="ru-RU" b="1" dirty="0" smtClean="0">
                <a:solidFill>
                  <a:srgbClr val="1C06E8"/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ru-RU" b="1" dirty="0" smtClean="0">
                <a:solidFill>
                  <a:srgbClr val="1C06E8"/>
                </a:solidFill>
                <a:latin typeface="Cambria" pitchFamily="18" charset="0"/>
                <a:ea typeface="Cambria" pitchFamily="18" charset="0"/>
              </a:rPr>
            </a:br>
            <a:endParaRPr lang="ru-RU" dirty="0"/>
          </a:p>
        </p:txBody>
      </p:sp>
      <p:pic>
        <p:nvPicPr>
          <p:cNvPr id="51204" name="Picture 4" descr="Картинки по запросу &quot;Фото книг Лынской&quot;"/>
          <p:cNvPicPr>
            <a:picLocks noChangeAspect="1" noChangeArrowheads="1"/>
          </p:cNvPicPr>
          <p:nvPr/>
        </p:nvPicPr>
        <p:blipFill>
          <a:blip r:embed="rId2" cstate="print"/>
          <a:srcRect b="4870"/>
          <a:stretch>
            <a:fillRect/>
          </a:stretch>
        </p:blipFill>
        <p:spPr bwMode="auto">
          <a:xfrm>
            <a:off x="0" y="3173025"/>
            <a:ext cx="2699792" cy="3684975"/>
          </a:xfrm>
          <a:prstGeom prst="rect">
            <a:avLst/>
          </a:prstGeom>
          <a:noFill/>
        </p:spPr>
      </p:pic>
      <p:pic>
        <p:nvPicPr>
          <p:cNvPr id="51208" name="Picture 8" descr="Картинки по запросу &quot;Фото книг Лынской&quot;"/>
          <p:cNvPicPr>
            <a:picLocks noChangeAspect="1" noChangeArrowheads="1"/>
          </p:cNvPicPr>
          <p:nvPr/>
        </p:nvPicPr>
        <p:blipFill>
          <a:blip r:embed="rId3" cstate="print"/>
          <a:srcRect l="7383" t="13313" r="54227" b="12278"/>
          <a:stretch>
            <a:fillRect/>
          </a:stretch>
        </p:blipFill>
        <p:spPr bwMode="auto">
          <a:xfrm>
            <a:off x="6444208" y="2938476"/>
            <a:ext cx="2699792" cy="3919524"/>
          </a:xfrm>
          <a:prstGeom prst="rect">
            <a:avLst/>
          </a:prstGeom>
          <a:noFill/>
        </p:spPr>
      </p:pic>
      <p:pic>
        <p:nvPicPr>
          <p:cNvPr id="51210" name="Picture 10" descr="Картинки по запросу &quot;книги Лынской&quot;"/>
          <p:cNvPicPr>
            <a:picLocks noChangeAspect="1" noChangeArrowheads="1"/>
          </p:cNvPicPr>
          <p:nvPr/>
        </p:nvPicPr>
        <p:blipFill>
          <a:blip r:embed="rId4" cstate="print"/>
          <a:srcRect l="51691" t="2114" b="1844"/>
          <a:stretch>
            <a:fillRect/>
          </a:stretch>
        </p:blipFill>
        <p:spPr bwMode="auto">
          <a:xfrm>
            <a:off x="3131840" y="1340768"/>
            <a:ext cx="2749266" cy="3861048"/>
          </a:xfrm>
          <a:prstGeom prst="rect">
            <a:avLst/>
          </a:prstGeom>
          <a:noFill/>
        </p:spPr>
      </p:pic>
      <p:pic>
        <p:nvPicPr>
          <p:cNvPr id="51212" name="Picture 12" descr="https://logopedkniga.ru/modules/InternetShop/management/storage/images/products/image/1446/marianna-lynskaya-00-01.jpg"/>
          <p:cNvPicPr>
            <a:picLocks noChangeAspect="1" noChangeArrowheads="1"/>
          </p:cNvPicPr>
          <p:nvPr/>
        </p:nvPicPr>
        <p:blipFill>
          <a:blip r:embed="rId5" cstate="print"/>
          <a:srcRect l="3365" t="7560" r="3486" b="3200"/>
          <a:stretch>
            <a:fillRect/>
          </a:stretch>
        </p:blipFill>
        <p:spPr bwMode="auto">
          <a:xfrm>
            <a:off x="0" y="188640"/>
            <a:ext cx="2663280" cy="3645024"/>
          </a:xfrm>
          <a:prstGeom prst="rect">
            <a:avLst/>
          </a:prstGeom>
          <a:noFill/>
        </p:spPr>
      </p:pic>
      <p:pic>
        <p:nvPicPr>
          <p:cNvPr id="51202" name="Picture 2" descr="Картинки по запросу &quot;Фото книг Лынской&quot;"/>
          <p:cNvPicPr>
            <a:picLocks noChangeAspect="1" noChangeArrowheads="1"/>
          </p:cNvPicPr>
          <p:nvPr/>
        </p:nvPicPr>
        <p:blipFill>
          <a:blip r:embed="rId6" cstate="print"/>
          <a:srcRect l="5657" t="5239" r="6664" b="4761"/>
          <a:stretch>
            <a:fillRect/>
          </a:stretch>
        </p:blipFill>
        <p:spPr bwMode="auto">
          <a:xfrm>
            <a:off x="6228184" y="116631"/>
            <a:ext cx="2376264" cy="3449415"/>
          </a:xfrm>
          <a:prstGeom prst="rect">
            <a:avLst/>
          </a:prstGeom>
          <a:noFill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7" cstate="print"/>
          <a:srcRect l="7131" t="15689" r="12997" b="14423"/>
          <a:stretch>
            <a:fillRect/>
          </a:stretch>
        </p:blipFill>
        <p:spPr bwMode="auto">
          <a:xfrm>
            <a:off x="3491880" y="5093804"/>
            <a:ext cx="2016224" cy="176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altLang="ru-RU" sz="4000" b="1" dirty="0" smtClean="0">
                <a:solidFill>
                  <a:srgbClr val="CC0099"/>
                </a:solidFill>
                <a:latin typeface="Cambria" pitchFamily="18" charset="0"/>
                <a:ea typeface="Cambria" pitchFamily="18" charset="0"/>
              </a:rPr>
              <a:t>КОМПЛЕКСНАЯ ПОМОЩЬ РЕБЕНКУ</a:t>
            </a:r>
            <a:r>
              <a:rPr lang="ru-RU" altLang="ru-RU" b="1" dirty="0" smtClean="0">
                <a:latin typeface="Trebuchet MS" pitchFamily="34" charset="0"/>
              </a:rPr>
              <a:t/>
            </a:r>
            <a:br>
              <a:rPr lang="ru-RU" altLang="ru-RU" b="1" dirty="0" smtClean="0">
                <a:latin typeface="Trebuchet MS" pitchFamily="34" charset="0"/>
              </a:rPr>
            </a:br>
            <a:r>
              <a:rPr lang="ru-RU" altLang="ru-RU" b="1" dirty="0" smtClean="0">
                <a:latin typeface="Trebuchet MS" pitchFamily="34" charset="0"/>
              </a:rPr>
              <a:t/>
            </a:r>
            <a:br>
              <a:rPr lang="ru-RU" altLang="ru-RU" b="1" dirty="0" smtClean="0">
                <a:latin typeface="Trebuchet MS" pitchFamily="34" charset="0"/>
              </a:rPr>
            </a:br>
            <a:endParaRPr lang="ru-RU" dirty="0"/>
          </a:p>
        </p:txBody>
      </p:sp>
      <p:graphicFrame>
        <p:nvGraphicFramePr>
          <p:cNvPr id="1026" name="Объект 3"/>
          <p:cNvGraphicFramePr>
            <a:graphicFrameLocks noChangeAspect="1"/>
          </p:cNvGraphicFramePr>
          <p:nvPr>
            <p:ph idx="1"/>
          </p:nvPr>
        </p:nvGraphicFramePr>
        <p:xfrm>
          <a:off x="1403647" y="2708920"/>
          <a:ext cx="6674075" cy="3960440"/>
        </p:xfrm>
        <a:graphic>
          <a:graphicData uri="http://schemas.openxmlformats.org/presentationml/2006/ole">
            <p:oleObj spid="_x0000_s1026" name="Image" r:id="rId3" imgW="4703073" imgH="3014478" progId="">
              <p:embed/>
            </p:oleObj>
          </a:graphicData>
        </a:graphic>
      </p:graphicFrame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95536" y="980728"/>
            <a:ext cx="842493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300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Необходимо взаимодействие разных специалистов и соответственно ориентация каждого из них в смежных областях знаний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2656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err="1" smtClean="0">
                <a:ln w="11430">
                  <a:solidFill>
                    <a:srgbClr val="660066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Нейрологопедическая</a:t>
            </a:r>
            <a:r>
              <a:rPr lang="ru-RU" sz="2400" b="1" dirty="0" smtClean="0">
                <a:ln w="11430">
                  <a:solidFill>
                    <a:srgbClr val="660066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 классификация нарушений речи</a:t>
            </a:r>
          </a:p>
          <a:p>
            <a:pPr algn="ctr"/>
            <a:r>
              <a:rPr lang="ru-RU" b="1" i="1" dirty="0" smtClean="0">
                <a:ln w="11430">
                  <a:solidFill>
                    <a:srgbClr val="660066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                                                                                      </a:t>
            </a:r>
            <a:r>
              <a:rPr lang="ru-RU" b="1" i="1" dirty="0" smtClean="0">
                <a:ln w="11430">
                  <a:solidFill>
                    <a:srgbClr val="660066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     </a:t>
            </a:r>
            <a:r>
              <a:rPr lang="ru-RU" b="1" i="1" dirty="0" smtClean="0">
                <a:ln w="11430">
                  <a:solidFill>
                    <a:srgbClr val="660066"/>
                  </a:solidFill>
                </a:ln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Т.Г. </a:t>
            </a:r>
            <a:r>
              <a:rPr lang="ru-RU" b="1" i="1" dirty="0" err="1" smtClean="0">
                <a:ln w="11430">
                  <a:solidFill>
                    <a:srgbClr val="660066"/>
                  </a:solidFill>
                </a:ln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Визель</a:t>
            </a:r>
            <a:endParaRPr lang="ru-RU" b="1" dirty="0" smtClean="0">
              <a:ln w="11430">
                <a:solidFill>
                  <a:srgbClr val="660066"/>
                </a:solidFill>
              </a:ln>
              <a:solidFill>
                <a:srgbClr val="00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endParaRPr lang="ru-RU" sz="1200" b="1" dirty="0" smtClean="0">
              <a:ln w="11430">
                <a:solidFill>
                  <a:srgbClr val="660066"/>
                </a:solidFill>
              </a:ln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ru-RU" sz="3200" b="1" dirty="0" smtClean="0">
                <a:ln w="11430">
                  <a:solidFill>
                    <a:srgbClr val="660066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3200" b="1" dirty="0" smtClean="0">
                <a:ln w="11430">
                  <a:solidFill>
                    <a:srgbClr val="660066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НЕЦЕРЕБРАЛЬНЫЕ  НАРУШЕНИЯ  РЕЧИ</a:t>
            </a:r>
          </a:p>
          <a:p>
            <a:pPr algn="ctr"/>
            <a:endParaRPr lang="ru-RU" sz="1400" b="1" dirty="0" smtClean="0">
              <a:ln w="11430">
                <a:solidFill>
                  <a:srgbClr val="660066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endParaRPr lang="ru-RU" sz="800" b="1" dirty="0" smtClean="0">
              <a:ln w="11430">
                <a:solidFill>
                  <a:srgbClr val="660066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endParaRPr lang="ru-RU" sz="800" b="1" dirty="0" smtClean="0">
              <a:ln w="11430">
                <a:solidFill>
                  <a:srgbClr val="660066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endParaRPr lang="ru-RU" sz="800" b="1" dirty="0" smtClean="0">
              <a:ln w="11430">
                <a:solidFill>
                  <a:srgbClr val="660066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endParaRPr lang="ru-RU" sz="800" b="1" dirty="0" smtClean="0">
              <a:ln w="11430">
                <a:solidFill>
                  <a:srgbClr val="660066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endParaRPr lang="ru-RU" sz="800" b="1" dirty="0" smtClean="0">
              <a:ln w="11430">
                <a:solidFill>
                  <a:srgbClr val="660066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endParaRPr lang="ru-RU" sz="800" b="1" dirty="0" smtClean="0">
              <a:ln w="11430">
                <a:solidFill>
                  <a:srgbClr val="660066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endParaRPr lang="ru-RU" sz="800" b="1" dirty="0" smtClean="0">
              <a:ln w="11430">
                <a:solidFill>
                  <a:srgbClr val="660066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endParaRPr lang="ru-RU" sz="800" b="1" dirty="0" smtClean="0">
              <a:ln w="11430">
                <a:solidFill>
                  <a:srgbClr val="660066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endParaRPr lang="ru-RU" sz="800" b="1" dirty="0" smtClean="0">
              <a:ln w="11430">
                <a:solidFill>
                  <a:srgbClr val="660066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3200" b="1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ПЕРИФЕРИЧЕСКИЕ           </a:t>
            </a:r>
            <a:r>
              <a:rPr lang="ru-RU" sz="2800" dirty="0" err="1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дислалия</a:t>
            </a:r>
            <a:r>
              <a:rPr lang="ru-RU" sz="2800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ru-RU" sz="2400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(механическая)</a:t>
            </a:r>
          </a:p>
          <a:p>
            <a:pPr algn="ctr"/>
            <a:r>
              <a:rPr lang="ru-RU" sz="3200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</a:t>
            </a:r>
            <a:r>
              <a:rPr lang="ru-RU" sz="3200" dirty="0" err="1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ринолалия</a:t>
            </a:r>
            <a:endParaRPr lang="ru-RU" sz="3200" dirty="0" smtClean="0">
              <a:ln w="11430">
                <a:solidFill>
                  <a:srgbClr val="660066"/>
                </a:solidFill>
              </a:ln>
              <a:solidFill>
                <a:srgbClr val="1C06E8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200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                   </a:t>
            </a:r>
            <a:r>
              <a:rPr lang="ru-RU" sz="2800" dirty="0" err="1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дисфонии</a:t>
            </a:r>
            <a:r>
              <a:rPr lang="ru-RU" sz="2800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(периферические</a:t>
            </a:r>
            <a:r>
              <a:rPr lang="ru-RU" sz="2800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  <a:endParaRPr lang="ru-RU" sz="2800" b="1" dirty="0" smtClean="0">
              <a:ln w="11430">
                <a:solidFill>
                  <a:srgbClr val="660066"/>
                </a:solidFill>
              </a:ln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endParaRPr lang="ru-RU" sz="3200" b="1" dirty="0" smtClean="0">
              <a:ln w="11430">
                <a:solidFill>
                  <a:srgbClr val="660066"/>
                </a:solidFill>
              </a:ln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3200" b="1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СОЦИАЛЬНЫЕ                      </a:t>
            </a:r>
            <a:r>
              <a:rPr lang="ru-RU" sz="3200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ЗРР по причине                          </a:t>
            </a:r>
          </a:p>
          <a:p>
            <a:r>
              <a:rPr lang="ru-RU" sz="3200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                     социальной </a:t>
            </a:r>
            <a:r>
              <a:rPr lang="ru-RU" sz="3200" dirty="0" err="1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депривации</a:t>
            </a:r>
            <a:endParaRPr lang="ru-RU" sz="3200" b="1" dirty="0" smtClean="0">
              <a:ln w="11430">
                <a:solidFill>
                  <a:srgbClr val="660066"/>
                </a:solidFill>
              </a:ln>
              <a:solidFill>
                <a:srgbClr val="1C06E8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  <a:p>
            <a:pPr algn="ctr"/>
            <a:endParaRPr lang="ru-RU" sz="3200" b="1" dirty="0">
              <a:ln w="11430">
                <a:solidFill>
                  <a:srgbClr val="660066"/>
                </a:solidFill>
              </a:ln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3779912" y="3068960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3779912" y="3573016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00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3779912" y="4077072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      </a:t>
            </a:r>
            <a:endParaRPr lang="ru-RU" sz="900" dirty="0"/>
          </a:p>
        </p:txBody>
      </p:sp>
      <p:sp>
        <p:nvSpPr>
          <p:cNvPr id="16" name="Стрелка вправо 15"/>
          <p:cNvSpPr/>
          <p:nvPr/>
        </p:nvSpPr>
        <p:spPr>
          <a:xfrm>
            <a:off x="3779912" y="5229200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/>
              <a:t>      </a:t>
            </a:r>
            <a:endParaRPr lang="ru-RU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1556792"/>
            <a:ext cx="4392488" cy="51125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72000" y="1556792"/>
            <a:ext cx="4392488" cy="51125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872546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err="1" smtClean="0">
                <a:ln w="11430">
                  <a:solidFill>
                    <a:srgbClr val="660066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Arial Unicode MS" pitchFamily="34" charset="-128"/>
              </a:rPr>
              <a:t>Нейрологопедическая</a:t>
            </a:r>
            <a:r>
              <a:rPr lang="ru-RU" sz="2400" b="1" dirty="0" smtClean="0">
                <a:ln w="11430">
                  <a:solidFill>
                    <a:srgbClr val="660066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Arial Unicode MS" pitchFamily="34" charset="-128"/>
              </a:rPr>
              <a:t>  классификация нарушений речи</a:t>
            </a:r>
          </a:p>
          <a:p>
            <a:pPr algn="ctr"/>
            <a:r>
              <a:rPr lang="ru-RU" sz="1200" b="1" i="1" dirty="0" smtClean="0">
                <a:ln w="11430">
                  <a:solidFill>
                    <a:srgbClr val="660066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                                                                                                                                         </a:t>
            </a:r>
            <a:r>
              <a:rPr lang="ru-RU" sz="1600" b="1" i="1" dirty="0" smtClean="0">
                <a:ln w="11430">
                  <a:solidFill>
                    <a:srgbClr val="660066"/>
                  </a:solidFill>
                </a:ln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Т.Г. </a:t>
            </a:r>
            <a:r>
              <a:rPr lang="ru-RU" sz="1600" b="1" i="1" dirty="0" err="1" smtClean="0">
                <a:ln w="11430">
                  <a:solidFill>
                    <a:srgbClr val="660066"/>
                  </a:solidFill>
                </a:ln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Визель</a:t>
            </a:r>
            <a:endParaRPr lang="ru-RU" sz="1600" b="1" i="1" dirty="0" smtClean="0">
              <a:ln w="11430">
                <a:solidFill>
                  <a:srgbClr val="660066"/>
                </a:solidFill>
              </a:ln>
              <a:solidFill>
                <a:srgbClr val="00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ru-RU" sz="3100" b="1" dirty="0" smtClean="0">
                <a:ln w="11430">
                  <a:solidFill>
                    <a:srgbClr val="660066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ЦЕРЕБРАЛЬНЫЕ  НАРУШЕНИЯ  РЕЧИ</a:t>
            </a:r>
          </a:p>
          <a:p>
            <a:pPr algn="ctr"/>
            <a:r>
              <a:rPr lang="ru-RU" sz="2400" b="1" i="1" dirty="0" smtClean="0">
                <a:ln w="11430">
                  <a:solidFill>
                    <a:srgbClr val="660066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(уровни мозговой организации речи)</a:t>
            </a:r>
          </a:p>
          <a:p>
            <a:pPr algn="ctr"/>
            <a:endParaRPr lang="ru-RU" sz="800" b="1" i="1" dirty="0" smtClean="0">
              <a:ln w="11430">
                <a:solidFill>
                  <a:srgbClr val="660066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endParaRPr lang="ru-RU" sz="500" b="1" dirty="0" smtClean="0">
              <a:ln w="11430">
                <a:solidFill>
                  <a:srgbClr val="660066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endParaRPr lang="ru-RU" sz="800" b="1" dirty="0" smtClean="0">
              <a:ln w="11430">
                <a:solidFill>
                  <a:srgbClr val="660066"/>
                </a:solidFill>
              </a:ln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3200" b="1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 ЯЗЫКОВОЙ  </a:t>
            </a:r>
            <a:r>
              <a:rPr lang="ru-RU" sz="3200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алалия</a:t>
            </a:r>
            <a:r>
              <a:rPr lang="ru-RU" sz="3200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   </a:t>
            </a:r>
            <a:r>
              <a:rPr lang="ru-RU" sz="3200" b="1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КООРДИНАЦИОННЫЙ                       </a:t>
            </a:r>
          </a:p>
          <a:p>
            <a:r>
              <a:rPr lang="ru-RU" sz="3200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 </a:t>
            </a:r>
            <a:r>
              <a:rPr lang="ru-RU" sz="3200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афазия</a:t>
            </a:r>
            <a:r>
              <a:rPr lang="ru-RU" sz="3200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</a:t>
            </a:r>
            <a:r>
              <a:rPr lang="ru-RU" sz="3200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</a:t>
            </a:r>
            <a:r>
              <a:rPr lang="ru-RU" sz="2800" dirty="0" err="1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дискинезия</a:t>
            </a:r>
            <a:r>
              <a:rPr lang="ru-RU" sz="2800" b="1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</a:t>
            </a:r>
            <a:endParaRPr lang="ru-RU" sz="2800" b="1" dirty="0" smtClean="0">
              <a:ln w="11430">
                <a:solidFill>
                  <a:srgbClr val="660066"/>
                </a:solidFill>
              </a:ln>
              <a:solidFill>
                <a:srgbClr val="1C06E8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  <a:p>
            <a:r>
              <a:rPr lang="ru-RU" sz="2800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      </a:t>
            </a:r>
            <a:r>
              <a:rPr lang="ru-RU" sz="2800" dirty="0" err="1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дислексия</a:t>
            </a:r>
            <a:r>
              <a:rPr lang="ru-RU" sz="2800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ru-RU" sz="2800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</a:t>
            </a:r>
            <a:r>
              <a:rPr lang="ru-RU" sz="2800" dirty="0" err="1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тахилалия</a:t>
            </a:r>
            <a:r>
              <a:rPr lang="ru-RU" sz="2800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       </a:t>
            </a:r>
            <a:r>
              <a:rPr lang="ru-RU" sz="2800" b="1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   </a:t>
            </a:r>
          </a:p>
          <a:p>
            <a:r>
              <a:rPr lang="ru-RU" sz="2800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                                 </a:t>
            </a:r>
            <a:r>
              <a:rPr lang="ru-RU" sz="2800" dirty="0" err="1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дисграфия</a:t>
            </a:r>
            <a:r>
              <a:rPr lang="ru-RU" sz="2800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                            </a:t>
            </a:r>
            <a:r>
              <a:rPr lang="ru-RU" sz="2800" dirty="0" err="1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брадилалия</a:t>
            </a:r>
            <a:r>
              <a:rPr lang="ru-RU" sz="2800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2800" dirty="0" smtClean="0">
              <a:ln w="11430">
                <a:solidFill>
                  <a:srgbClr val="660066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  <a:p>
            <a:r>
              <a:rPr lang="ru-RU" sz="2800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                                                       </a:t>
            </a:r>
            <a:r>
              <a:rPr lang="ru-RU" sz="2800" dirty="0" err="1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дизритмия</a:t>
            </a:r>
            <a:r>
              <a:rPr lang="ru-RU" sz="2800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2800" dirty="0" smtClean="0">
              <a:ln w="11430">
                <a:solidFill>
                  <a:srgbClr val="660066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  <a:p>
            <a:r>
              <a:rPr lang="ru-RU" sz="2800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                                                                                  атаксия</a:t>
            </a:r>
            <a:endParaRPr lang="ru-RU" sz="2800" b="1" dirty="0" smtClean="0">
              <a:ln w="11430">
                <a:solidFill>
                  <a:srgbClr val="660066"/>
                </a:solidFill>
              </a:ln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3200" b="1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ru-RU" sz="3000" b="1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ГНОСТИКО-</a:t>
            </a:r>
            <a:r>
              <a:rPr lang="ru-RU" sz="3200" b="1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     </a:t>
            </a:r>
            <a:r>
              <a:rPr lang="ru-RU" sz="3200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агнозия </a:t>
            </a:r>
            <a:r>
              <a:rPr lang="ru-RU" sz="3200" b="1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     </a:t>
            </a:r>
            <a:r>
              <a:rPr lang="ru-RU" sz="3200" b="1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МЫШЕЧНЫЙ</a:t>
            </a:r>
            <a:endParaRPr lang="ru-RU" sz="3200" b="1" dirty="0" smtClean="0">
              <a:ln w="11430">
                <a:solidFill>
                  <a:srgbClr val="660066"/>
                </a:solidFill>
              </a:ln>
              <a:solidFill>
                <a:srgbClr val="1C06E8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  <a:p>
            <a:r>
              <a:rPr lang="ru-RU" sz="3200" b="1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ru-RU" sz="3000" b="1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ПРАКСИЧЕСКИЙ  </a:t>
            </a:r>
            <a:r>
              <a:rPr lang="ru-RU" sz="2800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апраксия</a:t>
            </a:r>
            <a:r>
              <a:rPr lang="ru-RU" sz="3200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</a:t>
            </a:r>
            <a:r>
              <a:rPr lang="ru-RU" sz="2800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дизартрии</a:t>
            </a:r>
          </a:p>
          <a:p>
            <a:r>
              <a:rPr lang="ru-RU" sz="3200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 </a:t>
            </a:r>
            <a:r>
              <a:rPr lang="ru-RU" sz="2800" dirty="0" err="1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дислексия</a:t>
            </a:r>
            <a:r>
              <a:rPr lang="ru-RU" sz="3200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3200" dirty="0" smtClean="0">
              <a:ln w="11430">
                <a:solidFill>
                  <a:srgbClr val="660066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sz="3200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 </a:t>
            </a:r>
            <a:r>
              <a:rPr lang="ru-RU" sz="2800" dirty="0" err="1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дисграфия</a:t>
            </a:r>
            <a:r>
              <a:rPr lang="ru-RU" sz="3200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3200" dirty="0" smtClean="0">
              <a:ln w="11430">
                <a:solidFill>
                  <a:srgbClr val="660066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3200" dirty="0" smtClean="0">
              <a:ln w="11430">
                <a:solidFill>
                  <a:srgbClr val="660066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sz="3200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       </a:t>
            </a:r>
          </a:p>
          <a:p>
            <a:r>
              <a:rPr lang="ru-RU" sz="3200" b="1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                                  </a:t>
            </a:r>
            <a:endParaRPr lang="ru-RU" sz="3200" b="1" dirty="0" smtClean="0">
              <a:ln w="11430">
                <a:solidFill>
                  <a:srgbClr val="660066"/>
                </a:solidFill>
              </a:ln>
              <a:solidFill>
                <a:srgbClr val="1C06E8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  <a:p>
            <a:endParaRPr lang="ru-RU" sz="3200" b="1" dirty="0">
              <a:ln w="11430">
                <a:solidFill>
                  <a:srgbClr val="660066"/>
                </a:solidFill>
              </a:ln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276872"/>
            <a:ext cx="23762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i="1" dirty="0" smtClean="0">
                <a:ln w="11430">
                  <a:solidFill>
                    <a:srgbClr val="660066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(фонологический)</a:t>
            </a:r>
            <a:endParaRPr lang="ru-RU" sz="2200" i="1" dirty="0">
              <a:solidFill>
                <a:srgbClr val="8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5517232"/>
            <a:ext cx="23762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i="1" dirty="0" smtClean="0">
                <a:ln w="11430">
                  <a:solidFill>
                    <a:srgbClr val="660066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(фонетический)</a:t>
            </a:r>
            <a:endParaRPr lang="ru-RU" sz="2200" i="1" dirty="0">
              <a:solidFill>
                <a:srgbClr val="8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4427984" y="1844824"/>
            <a:ext cx="360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200" b="1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427984" y="4581128"/>
            <a:ext cx="360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200" b="1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67544" y="1916832"/>
            <a:ext cx="8352928" cy="39604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Font typeface="Wingdings" pitchFamily="2" charset="2"/>
              <a:buChar char="v"/>
            </a:pPr>
            <a:r>
              <a:rPr lang="ru-RU" sz="3200" b="1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НЕВРОГЕННЫЕ               </a:t>
            </a:r>
          </a:p>
          <a:p>
            <a:r>
              <a:rPr lang="ru-RU" sz="3200" b="1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ПСИХОГЕННЫЕ</a:t>
            </a:r>
            <a:r>
              <a:rPr lang="ru-RU" b="1" dirty="0" smtClean="0">
                <a:ln w="11430">
                  <a:solidFill>
                    <a:srgbClr val="660066"/>
                  </a:solidFill>
                </a:ln>
                <a:solidFill>
                  <a:srgbClr val="1C06E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2420888"/>
            <a:ext cx="46805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заикание</a:t>
            </a:r>
            <a:r>
              <a:rPr lang="ru-RU" sz="3200" i="1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(функциональное)</a:t>
            </a:r>
          </a:p>
          <a:p>
            <a:r>
              <a:rPr lang="ru-RU" sz="3200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афонии / </a:t>
            </a:r>
            <a:r>
              <a:rPr lang="ru-RU" sz="3200" dirty="0" err="1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дисфонии</a:t>
            </a:r>
            <a:r>
              <a:rPr lang="ru-RU" sz="3200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</a:t>
            </a:r>
          </a:p>
          <a:p>
            <a:r>
              <a:rPr lang="ru-RU" sz="3200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</a:t>
            </a:r>
            <a:r>
              <a:rPr lang="ru-RU" sz="2400" i="1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(функциональные)</a:t>
            </a:r>
          </a:p>
          <a:p>
            <a:r>
              <a:rPr lang="ru-RU" sz="3200" dirty="0" err="1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мутизмы</a:t>
            </a:r>
            <a:r>
              <a:rPr lang="ru-RU" sz="2400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речевые</a:t>
            </a:r>
          </a:p>
          <a:p>
            <a:r>
              <a:rPr lang="ru-RU" sz="3200" dirty="0" smtClean="0">
                <a:ln w="11430">
                  <a:solidFill>
                    <a:srgbClr val="660066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нарушения речи при РАС</a:t>
            </a:r>
          </a:p>
          <a:p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05013"/>
            <a:ext cx="8784976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n w="11430">
                  <a:solidFill>
                    <a:srgbClr val="660066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Arial Unicode MS" pitchFamily="34" charset="-128"/>
              </a:rPr>
              <a:t>Нейрологопедическая</a:t>
            </a:r>
            <a:r>
              <a:rPr lang="ru-RU" sz="2400" b="1" dirty="0" smtClean="0">
                <a:ln w="11430">
                  <a:solidFill>
                    <a:srgbClr val="660066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Arial Unicode MS" pitchFamily="34" charset="-128"/>
              </a:rPr>
              <a:t>  классификация нарушений речи</a:t>
            </a:r>
          </a:p>
          <a:p>
            <a:pPr algn="ctr"/>
            <a:r>
              <a:rPr lang="ru-RU" b="1" i="1" dirty="0" smtClean="0">
                <a:ln w="11430">
                  <a:solidFill>
                    <a:srgbClr val="660066"/>
                  </a:solidFill>
                </a:ln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                                                                                   Т.Г. </a:t>
            </a:r>
            <a:r>
              <a:rPr lang="ru-RU" b="1" i="1" dirty="0" err="1" smtClean="0">
                <a:ln w="11430">
                  <a:solidFill>
                    <a:srgbClr val="660066"/>
                  </a:solidFill>
                </a:ln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Визель</a:t>
            </a:r>
            <a:r>
              <a:rPr lang="ru-RU" b="1" i="1" dirty="0" smtClean="0">
                <a:ln w="11430">
                  <a:solidFill>
                    <a:srgbClr val="660066"/>
                  </a:solidFill>
                </a:ln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                                                                                                                                         </a:t>
            </a:r>
            <a:endParaRPr lang="ru-RU" sz="2400" b="1" i="1" dirty="0" smtClean="0">
              <a:ln w="11430">
                <a:solidFill>
                  <a:srgbClr val="660066"/>
                </a:solidFill>
              </a:ln>
              <a:solidFill>
                <a:srgbClr val="00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ru-RU" sz="3100" b="1" dirty="0" smtClean="0">
                <a:ln w="11430">
                  <a:solidFill>
                    <a:srgbClr val="660066"/>
                  </a:solidFill>
                </a:ln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ЦЕРЕБРАЛЬНЫЕ  НАРУШЕНИЯ  РЕЧИ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5653</TotalTime>
  <Words>2215</Words>
  <Application>Microsoft Office PowerPoint</Application>
  <PresentationFormat>Экран (4:3)</PresentationFormat>
  <Paragraphs>463</Paragraphs>
  <Slides>37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Тема Office</vt:lpstr>
      <vt:lpstr>Image</vt:lpstr>
      <vt:lpstr>Слайд 1</vt:lpstr>
      <vt:lpstr>Татьяна  Григорьевна  Визель</vt:lpstr>
      <vt:lpstr>Книги  Т.Г. Визель</vt:lpstr>
      <vt:lpstr>Марианна  Ильинична  Лынская</vt:lpstr>
      <vt:lpstr>    Книги М.И. Лынской    </vt:lpstr>
      <vt:lpstr>КОМПЛЕКСНАЯ ПОМОЩЬ РЕБЕНКУ 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Юлия</cp:lastModifiedBy>
  <cp:revision>521</cp:revision>
  <dcterms:created xsi:type="dcterms:W3CDTF">2015-11-19T16:47:16Z</dcterms:created>
  <dcterms:modified xsi:type="dcterms:W3CDTF">2020-03-11T18:11:23Z</dcterms:modified>
</cp:coreProperties>
</file>